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_rels/notesSlide46.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s/comment7.xml" ContentType="application/vnd.openxmlformats-officedocument.presentationml.comments+xml"/>
  <Override PartName="/ppt/media/image1.jpeg" ContentType="image/jpeg"/>
  <Override PartName="/ppt/media/image35.png" ContentType="image/pn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5.png" ContentType="image/png"/>
  <Override PartName="/ppt/media/image10.png" ContentType="image/png"/>
  <Override PartName="/ppt/media/image32.png" ContentType="image/png"/>
  <Override PartName="/ppt/media/image4.jpeg" ContentType="image/jpeg"/>
  <Override PartName="/ppt/media/image18.png" ContentType="image/png"/>
  <Override PartName="/ppt/media/image6.png" ContentType="image/png"/>
  <Override PartName="/ppt/media/image11.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6.png" ContentType="image/png"/>
  <Override PartName="/ppt/media/image15.png" ContentType="image/png"/>
  <Override PartName="/ppt/media/image37.png" ContentType="image/png"/>
  <Override PartName="/ppt/media/image16.png" ContentType="image/png"/>
  <Override PartName="/ppt/media/image33.jpeg" ContentType="image/jpeg"/>
  <Override PartName="/ppt/media/image17.png" ContentType="image/png"/>
  <Override PartName="/ppt/media/image39.png" ContentType="image/png"/>
  <Override PartName="/ppt/media/image19.png" ContentType="image/png"/>
  <Override PartName="/ppt/media/image41.jpeg" ContentType="image/jpeg"/>
  <Override PartName="/ppt/media/image20.png" ContentType="image/png"/>
  <Override PartName="/ppt/media/image21.png" ContentType="image/png"/>
  <Override PartName="/ppt/media/image22.png" ContentType="image/png"/>
  <Override PartName="/ppt/media/image38.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1.png" ContentType="image/png"/>
  <Override PartName="/ppt/media/image40.png" ContentType="image/png"/>
  <Override PartName="/ppt/commentAuthors.xml" ContentType="application/vnd.openxmlformats-officedocument.presentationml.commentAuthor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commentAuthors.xml><?xml version="1.0" encoding="utf-8"?>
<p:cmAuthorLst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Relationship Id="rId55" Type="http://schemas.openxmlformats.org/officeDocument/2006/relationships/commentAuthors" Target="commentAuthors.xml"/>
</Relationships>
</file>

<file path=ppt/comments/comment7.xml><?xml version="1.0" encoding="utf-8"?>
<p:cmLst xmlns:p="http://schemas.openxmlformats.org/presentationml/2006/main">
  <p:cm authorId="0" dt="2024-02-04T17:30:22.000000000" idx="1">
    <p:pos x="0" y="0"/>
    <p:text>https://api.spacexdata.com/</p:text>
  </p:cm>
</p:cmLst>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60117B21-AE35-4006-9D16-F263B4075D16}"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4240" cy="3084120"/>
          </a:xfrm>
          <a:prstGeom prst="rect">
            <a:avLst/>
          </a:prstGeom>
          <a:ln w="0">
            <a:noFill/>
          </a:ln>
        </p:spPr>
      </p:sp>
      <p:sp>
        <p:nvSpPr>
          <p:cNvPr id="29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298" name="PlaceHolder 3"/>
          <p:cNvSpPr>
            <a:spLocks noGrp="1"/>
          </p:cNvSpPr>
          <p:nvPr>
            <p:ph type="sldNum" idx="1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6C5CD7C-8359-4016-A37F-F7984E3EA11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4240" cy="3084120"/>
          </a:xfrm>
          <a:prstGeom prst="rect">
            <a:avLst/>
          </a:prstGeom>
          <a:ln w="0">
            <a:noFill/>
          </a:ln>
        </p:spPr>
      </p:sp>
      <p:sp>
        <p:nvSpPr>
          <p:cNvPr id="29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292" name="PlaceHolder 3"/>
          <p:cNvSpPr>
            <a:spLocks noGrp="1"/>
          </p:cNvSpPr>
          <p:nvPr>
            <p:ph type="sldNum" idx="1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11FF34E4-29DA-4922-B86D-A7A7536E076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4240" cy="3084120"/>
          </a:xfrm>
          <a:prstGeom prst="rect">
            <a:avLst/>
          </a:prstGeom>
          <a:ln w="0">
            <a:noFill/>
          </a:ln>
        </p:spPr>
      </p:sp>
      <p:sp>
        <p:nvSpPr>
          <p:cNvPr id="30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301" name="PlaceHolder 3"/>
          <p:cNvSpPr>
            <a:spLocks noGrp="1"/>
          </p:cNvSpPr>
          <p:nvPr>
            <p:ph type="sldNum" idx="1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0822BD8-B37A-4A81-A6F8-8BDA3FCF124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4240" cy="3084120"/>
          </a:xfrm>
          <a:prstGeom prst="rect">
            <a:avLst/>
          </a:prstGeom>
          <a:ln w="0">
            <a:noFill/>
          </a:ln>
        </p:spPr>
      </p:sp>
      <p:sp>
        <p:nvSpPr>
          <p:cNvPr id="29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295" name="PlaceHolder 3"/>
          <p:cNvSpPr>
            <a:spLocks noGrp="1"/>
          </p:cNvSpPr>
          <p:nvPr>
            <p:ph type="sldNum" idx="1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C4F0D74-E9E6-4519-8746-C8185C8D252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0B1D4C50-6CDF-4387-97E0-76F6EFF4423B}"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ABC5A2AC-82F3-48C0-A652-4286AE6FF4C1}"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48850F1F-97EC-4AB0-B378-2C0691B6965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0E284D64-56BB-44FB-B89A-3064779A0467}"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95D382FA-707E-451F-BCD4-A6B5169991F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7B18FA06-E651-47D3-8A6D-4214627A9089}"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1652565D-C407-44D4-96AB-AA242D6D782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8AFF4714-9C88-4725-87C4-F8EB8DDB30B7}"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F6212352-2B0D-4191-9E4B-0F88BB7C8A89}"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541D4AD9-7B80-40DF-AB3C-A5153C0BD62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907D6A1E-4A0F-4029-907D-D62B705677F0}"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8714A562-D130-4BDD-881C-E58F59E768C6}"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447CEDC3-BF88-409A-B9A1-96B9D6988302}"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BA2A7C30-A945-4701-80D0-466D6B45F9FB}"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B997D369-FAA3-49AC-86FD-2AD02C376085}"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2B42F6D4-2BE2-4972-BC95-90BACD0537F7}"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8036EE02-9732-47EB-BDF9-B34F0280F241}"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FCF2E15C-29AA-4CFC-A5A2-FD93C73C1CEC}"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410481D-DE38-44E8-9620-C84043B2B85B}"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5AD2A658-AE04-425D-9276-A5FA0FE38D64}"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348D74A4-AD69-4719-82A1-1CC6529E493B}"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CC2B770B-C68C-4AA6-B96D-215D55553CF0}"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0620E07E-3487-4524-BAB8-7BCD4E1E4312}"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70256E81-0F62-4C73-9654-8B8221972D46}"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B625C1A3-BA0B-4A38-AA2F-ACA9AA7C9030}"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3188C401-B48E-4FAF-B5C9-3411A24D3300}"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1040" cy="3628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1-3-labs-jupyter-spacex-Data%20wrangling.ipynb#import" TargetMode="External"/><Relationship Id="rId3" Type="http://schemas.openxmlformats.org/officeDocument/2006/relationships/hyperlink" Target="https://github.com/Dimonoy/IBM-Course-Projects/blob/master/Final-project/1-3-labs-jupyter-spacex-Data%20wrangling.ipynb#bad_outcomes" TargetMode="External"/><Relationship Id="rId4" Type="http://schemas.openxmlformats.org/officeDocument/2006/relationships/hyperlink" Target="https://github.com/Dimonoy/IBM-Course-Projects/blob/master/Final-project/1-3-labs-jupyter-spacex-Data%20wrangling.ipynb#formatting" TargetMode="External"/><Relationship Id="rId5" Type="http://schemas.openxmlformats.org/officeDocument/2006/relationships/hyperlink" Target="https://github.com/Dimonoy/IBM-Course-Projects/blob/master/Final-project/1-3-labs-jupyter-spacex-Data%20wrangling.ipynb#export" TargetMode="External"/><Relationship Id="rId6" Type="http://schemas.openxmlformats.org/officeDocument/2006/relationships/image" Target="../media/image8.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2-2-jupyter-labs-eda-dataviz.ipynb#chart_start"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2-1-jupyter-labs-eda-sql-coursera_sqllite.ipynb#queries_start"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3-1-lab_jupyter_launch_site_location.ipynb#all_launch_sites" TargetMode="External"/><Relationship Id="rId3" Type="http://schemas.openxmlformats.org/officeDocument/2006/relationships/hyperlink" Target="https://github.com/Dimonoy/IBM-Course-Projects/blob/master/Final-project/3-1-lab_jupyter_launch_site_location.ipynb#distance"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spacex_dash_app.py"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4-SpaceX_Machine_Learning_Prediction_Part_5.jupyterlite.ipynb#import" TargetMode="External"/><Relationship Id="rId3" Type="http://schemas.openxmlformats.org/officeDocument/2006/relationships/hyperlink" Target="https://github.com/Dimonoy/IBM-Course-Projects/blob/master/Final-project/4-SpaceX_Machine_Learning_Prediction_Part_5.jupyterlite.ipynb#standard" TargetMode="External"/><Relationship Id="rId4" Type="http://schemas.openxmlformats.org/officeDocument/2006/relationships/hyperlink" Target="https://github.com/Dimonoy/IBM-Course-Projects/blob/master/Final-project/4-SpaceX_Machine_Learning_Prediction_Part_5.jupyterlite.ipynb#split" TargetMode="External"/><Relationship Id="rId5" Type="http://schemas.openxmlformats.org/officeDocument/2006/relationships/image" Target="../media/image9.png"/><Relationship Id="rId6" Type="http://schemas.openxmlformats.org/officeDocument/2006/relationships/hyperlink" Target="https://github.com/Dimonoy/IBM-Course-Projects/blob/master/Final-project/4-SpaceX_Machine_Learning_Prediction_Part_5.jupyterlite.ipynb#lr_selection" TargetMode="External"/><Relationship Id="rId7" Type="http://schemas.openxmlformats.org/officeDocument/2006/relationships/hyperlink" Target="https://github.com/Dimonoy/IBM-Course-Projects/blob/master/Final-project/4-SpaceX_Machine_Learning_Prediction_Part_5.jupyterlite.ipynb#lr_evaluation" TargetMode="External"/><Relationship Id="rId8" Type="http://schemas.openxmlformats.org/officeDocument/2006/relationships/hyperlink" Target="https://github.com/Dimonoy/IBM-Course-Projects/blob/master/Final-project/4-SpaceX_Machine_Learning_Prediction_Part_5.jupyterlite.ipynb#svm_selection" TargetMode="External"/><Relationship Id="rId9" Type="http://schemas.openxmlformats.org/officeDocument/2006/relationships/hyperlink" Target="https://github.com/Dimonoy/IBM-Course-Projects/blob/master/Final-project/4-SpaceX_Machine_Learning_Prediction_Part_5.jupyterlite.ipynb#svm_evaluation" TargetMode="External"/><Relationship Id="rId10" Type="http://schemas.openxmlformats.org/officeDocument/2006/relationships/hyperlink" Target="https://github.com/Dimonoy/IBM-Course-Projects/blob/master/Final-project/4-SpaceX_Machine_Learning_Prediction_Part_5.jupyterlite.ipynb#tree_selection" TargetMode="External"/><Relationship Id="rId11" Type="http://schemas.openxmlformats.org/officeDocument/2006/relationships/hyperlink" Target="https://github.com/Dimonoy/IBM-Course-Projects/blob/master/Final-project/4-SpaceX_Machine_Learning_Prediction_Part_5.jupyterlite.ipynb#tree_evaluation" TargetMode="External"/><Relationship Id="rId12" Type="http://schemas.openxmlformats.org/officeDocument/2006/relationships/hyperlink" Target="https://github.com/Dimonoy/IBM-Course-Projects/blob/master/Final-project/4-SpaceX_Machine_Learning_Prediction_Part_5.jupyterlite.ipynb#knn_selection" TargetMode="External"/><Relationship Id="rId13" Type="http://schemas.openxmlformats.org/officeDocument/2006/relationships/hyperlink" Target="https://github.com/Dimonoy/IBM-Course-Projects/blob/master/Final-project/4-SpaceX_Machine_Learning_Prediction_Part_5.jupyterlite.ipynb#knn_evaluation" TargetMode="External"/><Relationship Id="rId1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f-courses-data.s3.us.cloud-object-storage.appdomain.cloud/IBM-DS0321EN-SkillsNetwork/datasets/" TargetMode="External"/><Relationship Id="rId3" Type="http://schemas.openxmlformats.org/officeDocument/2006/relationships/hyperlink" Target="https://github.com/Dimonoy/IBM-Course-Projects" TargetMode="External"/><Relationship Id="rId4" Type="http://schemas.openxmlformats.org/officeDocument/2006/relationships/hyperlink" Target="https://github.com/Dimonoy/IBM-Course-Projects/tree/master/Final-project" TargetMode="External"/><Relationship Id="rId5" Type="http://schemas.openxmlformats.org/officeDocument/2006/relationships/slideLayout" Target="../slideLayouts/slideLayout13.xml"/><Relationship Id="rId6"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comments" Target="../comments/comment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1-1-jupyter-labs-spacex-data-collection-api.ipynb#spacex_url" TargetMode="External"/><Relationship Id="rId3" Type="http://schemas.openxmlformats.org/officeDocument/2006/relationships/hyperlink" Target="https://github.com/Dimonoy/IBM-Course-Projects/blob/master/Final-project/1-1-jupyter-labs-spacex-data-collection-api.ipynb#selecting_features" TargetMode="External"/><Relationship Id="rId4" Type="http://schemas.openxmlformats.org/officeDocument/2006/relationships/hyperlink" Target="https://github.com/Dimonoy/IBM-Course-Projects/blob/master/Final-project/1-1-jupyter-labs-spacex-data-collection-api.ipynb#get_booster_version" TargetMode="External"/><Relationship Id="rId5" Type="http://schemas.openxmlformats.org/officeDocument/2006/relationships/hyperlink" Target="https://github.com/Dimonoy/IBM-Course-Projects/blob/master/Final-project/1-1-jupyter-labs-spacex-data-collection-api.ipynb#get_launch_site" TargetMode="External"/><Relationship Id="rId6" Type="http://schemas.openxmlformats.org/officeDocument/2006/relationships/hyperlink" Target="https://github.com/Dimonoy/IBM-Course-Projects/blob/master/Final-project/1-1-jupyter-labs-spacex-data-collection-api.ipynb#get_payload_data" TargetMode="External"/><Relationship Id="rId7" Type="http://schemas.openxmlformats.org/officeDocument/2006/relationships/hyperlink" Target="https://github.com/Dimonoy/IBM-Course-Projects/blob/master/Final-project/1-1-jupyter-labs-spacex-data-collection-api.ipynb#get_core_data" TargetMode="External"/><Relationship Id="rId8" Type="http://schemas.openxmlformats.org/officeDocument/2006/relationships/hyperlink" Target="https://github.com/Dimonoy/IBM-Course-Projects/blob/master/Final-project/1-1-jupyter-labs-spacex-data-collection-api.ipynb#filtering" TargetMode="External"/><Relationship Id="rId9" Type="http://schemas.openxmlformats.org/officeDocument/2006/relationships/hyperlink" Target="https://github.com/Dimonoy/IBM-Course-Projects/blob/master/Final-project/1-1-jupyter-labs-spacex-data-collection-api.ipynb#cleaning" TargetMode="External"/><Relationship Id="rId10" Type="http://schemas.openxmlformats.org/officeDocument/2006/relationships/hyperlink" Target="https://github.com/Dimonoy/IBM-Course-Projects/blob/master/Final-project/1-1-jupyter-labs-spacex-data-collection-api.ipynb#export" TargetMode="External"/><Relationship Id="rId11" Type="http://schemas.openxmlformats.org/officeDocument/2006/relationships/image" Target="../media/image6.png"/><Relationship Id="rId1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imonoy/IBM-Course-Projects/blob/master/Final-project/1-2-jupyter-labs-webscraping.ipynb#wiki_request" TargetMode="External"/><Relationship Id="rId3" Type="http://schemas.openxmlformats.org/officeDocument/2006/relationships/hyperlink" Target="https://github.com/Dimonoy/IBM-Course-Projects/blob/master/Final-project/1-2-jupyter-labs-webscraping.ipynb#column_variable_extraction" TargetMode="External"/><Relationship Id="rId4" Type="http://schemas.openxmlformats.org/officeDocument/2006/relationships/hyperlink" Target="https://github.com/Dimonoy/IBM-Course-Projects/blob/master/Final-project/1-2-jupyter-labs-webscraping.ipynb#parsing_data_frame" TargetMode="External"/><Relationship Id="rId5" Type="http://schemas.openxmlformats.org/officeDocument/2006/relationships/hyperlink" Target="https://github.com/Dimonoy/IBM-Course-Projects/blob/master/Final-project/1-2-jupyter-labs-webscraping.ipynb#export" TargetMode="External"/><Relationship Id="rId6" Type="http://schemas.openxmlformats.org/officeDocument/2006/relationships/image" Target="../media/image7.png"/><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24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lt2"/>
                </a:solidFill>
                <a:latin typeface="Abadi"/>
                <a:ea typeface="SF Pro"/>
              </a:rPr>
              <a:t>Cho Hyunwoo</a:t>
            </a:r>
            <a:br>
              <a:rPr sz="1800"/>
            </a:br>
            <a:r>
              <a:rPr b="0" lang="en-US" sz="1800" spc="-1" strike="noStrike">
                <a:solidFill>
                  <a:schemeClr val="lt2"/>
                </a:solidFill>
                <a:latin typeface="Abadi"/>
                <a:ea typeface="SF Pro"/>
              </a:rPr>
              <a:t>01/29/2024</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2040" cy="6271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PlaceHolder 1"/>
          <p:cNvSpPr>
            <a:spLocks noGrp="1"/>
          </p:cNvSpPr>
          <p:nvPr>
            <p:ph/>
          </p:nvPr>
        </p:nvSpPr>
        <p:spPr>
          <a:xfrm>
            <a:off x="770040" y="1825560"/>
            <a:ext cx="10430640" cy="20599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1800" spc="-1" strike="noStrike">
                <a:solidFill>
                  <a:schemeClr val="accent3">
                    <a:lumMod val="25000"/>
                  </a:schemeClr>
                </a:solidFill>
                <a:latin typeface="Abadi"/>
              </a:rPr>
              <a:t>The only data wrangling applied is grouping several types of outcomes into 2 essential: success or fail.</a:t>
            </a: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marL="216000" indent="-216000" defTabSz="914400">
              <a:lnSpc>
                <a:spcPct val="100000"/>
              </a:lnSpc>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2"/>
              </a:rPr>
              <a:t>CSV data set from the data collection pipeline</a:t>
            </a:r>
            <a:endParaRPr b="0" lang="en-US" sz="1800" spc="-1" strike="noStrike">
              <a:solidFill>
                <a:srgbClr val="000000"/>
              </a:solidFill>
              <a:latin typeface="Arial"/>
            </a:endParaRPr>
          </a:p>
          <a:p>
            <a:pPr marL="216000" indent="-216000" defTabSz="914400">
              <a:lnSpc>
                <a:spcPct val="100000"/>
              </a:lnSpc>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3"/>
              </a:rPr>
              <a:t>Identifing bad outcomes</a:t>
            </a:r>
            <a:endParaRPr b="0" lang="en-US" sz="1800" spc="-1" strike="noStrike">
              <a:solidFill>
                <a:srgbClr val="000000"/>
              </a:solidFill>
              <a:latin typeface="Arial"/>
            </a:endParaRPr>
          </a:p>
          <a:p>
            <a:pPr marL="216000" indent="-216000" defTabSz="914400">
              <a:lnSpc>
                <a:spcPct val="100000"/>
              </a:lnSpc>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4"/>
              </a:rPr>
              <a:t>Formatting</a:t>
            </a:r>
            <a:endParaRPr b="0" lang="en-US" sz="1800" spc="-1" strike="noStrike">
              <a:solidFill>
                <a:srgbClr val="000000"/>
              </a:solidFill>
              <a:latin typeface="Arial"/>
            </a:endParaRPr>
          </a:p>
          <a:p>
            <a:pPr marL="216000" indent="-216000" defTabSz="914400">
              <a:lnSpc>
                <a:spcPct val="100000"/>
              </a:lnSpc>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5"/>
              </a:rPr>
              <a:t>Resulting CSV</a:t>
            </a: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
        <p:nvSpPr>
          <p:cNvPr id="19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192" name="" descr=""/>
          <p:cNvPicPr/>
          <p:nvPr/>
        </p:nvPicPr>
        <p:blipFill>
          <a:blip r:embed="rId6"/>
          <a:stretch/>
        </p:blipFill>
        <p:spPr>
          <a:xfrm>
            <a:off x="2971800" y="4800600"/>
            <a:ext cx="6414840" cy="959040"/>
          </a:xfrm>
          <a:prstGeom prst="rect">
            <a:avLst/>
          </a:prstGeom>
          <a:ln w="0">
            <a:noFill/>
          </a:ln>
        </p:spPr>
      </p:pic>
      <p:sp>
        <p:nvSpPr>
          <p:cNvPr id="3" name="PlaceHolder 2"/>
          <p:cNvSpPr>
            <a:spLocks noGrp="1"/>
          </p:cNvSpPr>
          <p:nvPr>
            <p:ph type="sldNum" idx="2"/>
          </p:nvPr>
        </p:nvSpPr>
        <p:spPr/>
        <p:txBody>
          <a:bodyPr/>
          <a:p>
            <a:fld id="{B071E36E-E735-4CFD-A011-779EA5ED2C57}"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770040" y="1825560"/>
            <a:ext cx="9743400" cy="434916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1800" spc="-1" strike="noStrike">
                <a:solidFill>
                  <a:schemeClr val="accent3">
                    <a:lumMod val="25000"/>
                  </a:schemeClr>
                </a:solidFill>
                <a:latin typeface="Abadi"/>
              </a:rPr>
              <a:t>The following </a:t>
            </a:r>
            <a:r>
              <a:rPr b="0" lang="en-US" sz="1800" spc="-1" strike="noStrike" u="sng">
                <a:solidFill>
                  <a:schemeClr val="accent3">
                    <a:lumMod val="25000"/>
                  </a:schemeClr>
                </a:solidFill>
                <a:uFillTx/>
                <a:latin typeface="Abadi"/>
                <a:hlinkClick r:id="rId2"/>
              </a:rPr>
              <a:t>visualization charts</a:t>
            </a:r>
            <a:r>
              <a:rPr b="0" lang="en-US" sz="1800" spc="-1" strike="noStrike">
                <a:solidFill>
                  <a:schemeClr val="accent3">
                    <a:lumMod val="25000"/>
                  </a:schemeClr>
                </a:solidFill>
                <a:latin typeface="Abadi"/>
              </a:rPr>
              <a:t> were used:</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Scatter plot (to identify correlating features against success rate)</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Bar chart (to distinguish success rate contributors)</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Line chart (to visualize the average success rate trend line)</a:t>
            </a: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
        <p:nvSpPr>
          <p:cNvPr id="19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6EAB7021-10AB-4233-8047-7D33697E4F35}"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770040" y="1806480"/>
            <a:ext cx="10659240" cy="434916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1800" spc="-1" strike="noStrike" u="sng">
                <a:solidFill>
                  <a:schemeClr val="accent3">
                    <a:lumMod val="25000"/>
                  </a:schemeClr>
                </a:solidFill>
                <a:uFillTx/>
                <a:latin typeface="Abadi"/>
                <a:hlinkClick r:id="rId2"/>
              </a:rPr>
              <a:t>SQL queries</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5 launch sites the name of which start with CCA</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total payload mass in kilograms for NASA (CRS)</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average payload mass for Falcon 9 v1.1 rocket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the first successful landing outcome for “SpaceX”</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the total amount of outcomes for each type of outcome</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Selecting Falcon 9 models with the highest payload mass</a:t>
            </a: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
        <p:nvSpPr>
          <p:cNvPr id="19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7665B178-2447-421C-9ECF-F3BDBAC90FA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7" name="PlaceHolder 1"/>
          <p:cNvSpPr>
            <a:spLocks noGrp="1"/>
          </p:cNvSpPr>
          <p:nvPr>
            <p:ph/>
          </p:nvPr>
        </p:nvSpPr>
        <p:spPr>
          <a:xfrm>
            <a:off x="838080" y="1594080"/>
            <a:ext cx="1059156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2"/>
              </a:rPr>
              <a:t>All launch sites</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lvl="1" marL="432000" indent="-216000" defTabSz="914400">
              <a:lnSpc>
                <a:spcPct val="100000"/>
              </a:lnSpc>
              <a:spcBef>
                <a:spcPts val="1134"/>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Markers: unique launch sites (to see the locations of them)</a:t>
            </a:r>
            <a:endParaRPr b="0" lang="en-US" sz="1800" spc="-1" strike="noStrike">
              <a:solidFill>
                <a:srgbClr val="000000"/>
              </a:solidFill>
              <a:latin typeface="Arial"/>
            </a:endParaRPr>
          </a:p>
          <a:p>
            <a:pPr lvl="1" marL="432000" indent="-216000" defTabSz="914400">
              <a:lnSpc>
                <a:spcPct val="100000"/>
              </a:lnSpc>
              <a:spcBef>
                <a:spcPts val="1134"/>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Circles: launch sites areas (to see the approximate impact of launches)</a:t>
            </a:r>
            <a:endParaRPr b="0" lang="en-US" sz="1800" spc="-1" strike="noStrike">
              <a:solidFill>
                <a:srgbClr val="000000"/>
              </a:solidFill>
              <a:latin typeface="Arial"/>
            </a:endParaRPr>
          </a:p>
          <a:p>
            <a:pPr marL="216000" indent="-216000" defTabSz="914400">
              <a:lnSpc>
                <a:spcPct val="100000"/>
              </a:lnSpc>
              <a:spcBef>
                <a:spcPts val="1417"/>
              </a:spcBef>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3"/>
              </a:rPr>
              <a:t>Distance between launch sites and coastlines</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lvl="1" marL="432000" indent="-216000" defTabSz="914400">
              <a:lnSpc>
                <a:spcPct val="100000"/>
              </a:lnSpc>
              <a:spcBef>
                <a:spcPts val="1134"/>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Marker: VAFB SLC-4E launch site (to highlight the launch site)</a:t>
            </a:r>
            <a:endParaRPr b="0" lang="en-US" sz="1800" spc="-1" strike="noStrike">
              <a:solidFill>
                <a:srgbClr val="000000"/>
              </a:solidFill>
              <a:latin typeface="Arial"/>
            </a:endParaRPr>
          </a:p>
          <a:p>
            <a:pPr lvl="1" marL="432000" indent="-216000" defTabSz="914400">
              <a:lnSpc>
                <a:spcPct val="100000"/>
              </a:lnSpc>
              <a:spcBef>
                <a:spcPts val="1134"/>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PolyLine: distance between the marker and the closest coastline (to highlight the distance)</a:t>
            </a: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
        <p:nvSpPr>
          <p:cNvPr id="19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782CC1E-D028-4649-9EAA-2A6D9C54DD22}"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1800" spc="-1" strike="noStrike">
                <a:solidFill>
                  <a:schemeClr val="accent3">
                    <a:lumMod val="25000"/>
                  </a:schemeClr>
                </a:solidFill>
                <a:latin typeface="Abadi"/>
              </a:rPr>
              <a:t>Dashboard charts (</a:t>
            </a:r>
            <a:r>
              <a:rPr b="0" lang="en-US" sz="1800" spc="-1" strike="noStrike" u="sng">
                <a:solidFill>
                  <a:schemeClr val="accent3">
                    <a:lumMod val="25000"/>
                  </a:schemeClr>
                </a:solidFill>
                <a:uFillTx/>
                <a:latin typeface="Abadi"/>
                <a:hlinkClick r:id="rId2"/>
              </a:rPr>
              <a:t>dashboard code</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Pie chart: displays the proportion of launches for each launch site for all launch sites and the proportion of success launches for a single launch site</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Scatter plot: displays the correlation between payload mass and success rate for each Falcon 9 model</a:t>
            </a:r>
            <a:endParaRPr b="0" lang="en-US" sz="1800" spc="-1" strike="noStrike">
              <a:solidFill>
                <a:srgbClr val="000000"/>
              </a:solidFill>
              <a:latin typeface="Arial"/>
            </a:endParaRPr>
          </a:p>
          <a:p>
            <a:pPr indent="0" defTabSz="914400">
              <a:lnSpc>
                <a:spcPct val="100000"/>
              </a:lnSpc>
              <a:spcBef>
                <a:spcPts val="1417"/>
              </a:spcBef>
              <a:buNone/>
              <a:tabLst>
                <a:tab algn="l" pos="0"/>
              </a:tabLst>
            </a:pPr>
            <a:r>
              <a:rPr b="0" lang="en-US" sz="1800" spc="-1" strike="noStrike">
                <a:solidFill>
                  <a:schemeClr val="accent3">
                    <a:lumMod val="25000"/>
                  </a:schemeClr>
                </a:solidFill>
                <a:latin typeface="Abadi"/>
              </a:rPr>
              <a:t>Filters:</a:t>
            </a:r>
            <a:endParaRPr b="0" lang="en-US" sz="1800" spc="-1" strike="noStrike">
              <a:solidFill>
                <a:srgbClr val="000000"/>
              </a:solidFill>
              <a:latin typeface="Arial"/>
            </a:endParaRPr>
          </a:p>
          <a:p>
            <a:pPr marL="216000" indent="-216000" defTabSz="914400">
              <a:lnSpc>
                <a:spcPct val="100000"/>
              </a:lnSpc>
              <a:spcBef>
                <a:spcPts val="1417"/>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Launch sites drop-down: specifies a single launch site or all of them</a:t>
            </a:r>
            <a:endParaRPr b="0" lang="en-US" sz="1800" spc="-1" strike="noStrike">
              <a:solidFill>
                <a:srgbClr val="000000"/>
              </a:solidFill>
              <a:latin typeface="Arial"/>
            </a:endParaRPr>
          </a:p>
          <a:p>
            <a:pPr marL="216000" indent="-216000" defTabSz="914400">
              <a:lnSpc>
                <a:spcPct val="100000"/>
              </a:lnSpc>
              <a:spcBef>
                <a:spcPts val="1417"/>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Payload mass range slider: specifies the payload mass range for scatter plot</a:t>
            </a:r>
            <a:endParaRPr b="0" lang="en-US" sz="1800" spc="-1" strike="noStrike">
              <a:solidFill>
                <a:srgbClr val="000000"/>
              </a:solidFill>
              <a:latin typeface="Arial"/>
            </a:endParaRPr>
          </a:p>
        </p:txBody>
      </p:sp>
      <p:sp>
        <p:nvSpPr>
          <p:cNvPr id="20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5752DE9-D997-4DEA-B053-624BC8CECD94}"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PlaceHolder 1"/>
          <p:cNvSpPr>
            <a:spLocks noGrp="1"/>
          </p:cNvSpPr>
          <p:nvPr>
            <p:ph/>
          </p:nvPr>
        </p:nvSpPr>
        <p:spPr>
          <a:xfrm>
            <a:off x="770040" y="1825560"/>
            <a:ext cx="4102560" cy="23547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800" spc="-1" strike="noStrike">
                <a:solidFill>
                  <a:schemeClr val="accent3">
                    <a:lumMod val="25000"/>
                  </a:schemeClr>
                </a:solidFill>
                <a:latin typeface="Abadi"/>
              </a:rPr>
              <a:t>Models training and evaluation:</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2"/>
              </a:rPr>
              <a:t>Loading CSV</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3"/>
              </a:rPr>
              <a:t>Standardizing data</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u="sng">
                <a:solidFill>
                  <a:schemeClr val="accent3">
                    <a:lumMod val="25000"/>
                  </a:schemeClr>
                </a:solidFill>
                <a:uFillTx/>
                <a:latin typeface="Abadi"/>
                <a:hlinkClick r:id="rId4"/>
              </a:rPr>
              <a:t>Splitting for training and testing</a:t>
            </a:r>
            <a:endParaRPr b="0" lang="en-US" sz="1800" spc="-1" strike="noStrike">
              <a:solidFill>
                <a:srgbClr val="000000"/>
              </a:solidFill>
              <a:latin typeface="Arial"/>
            </a:endParaRPr>
          </a:p>
        </p:txBody>
      </p:sp>
      <p:sp>
        <p:nvSpPr>
          <p:cNvPr id="20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pic>
        <p:nvPicPr>
          <p:cNvPr id="203" name="" descr=""/>
          <p:cNvPicPr/>
          <p:nvPr/>
        </p:nvPicPr>
        <p:blipFill>
          <a:blip r:embed="rId5"/>
          <a:stretch/>
        </p:blipFill>
        <p:spPr>
          <a:xfrm>
            <a:off x="1864800" y="4271040"/>
            <a:ext cx="8276400" cy="2359080"/>
          </a:xfrm>
          <a:prstGeom prst="rect">
            <a:avLst/>
          </a:prstGeom>
          <a:ln w="0">
            <a:noFill/>
          </a:ln>
        </p:spPr>
      </p:pic>
      <p:sp>
        <p:nvSpPr>
          <p:cNvPr id="204" name="PlaceHolder 4"/>
          <p:cNvSpPr/>
          <p:nvPr/>
        </p:nvSpPr>
        <p:spPr>
          <a:xfrm>
            <a:off x="4943160" y="1825560"/>
            <a:ext cx="6797520" cy="2354760"/>
          </a:xfrm>
          <a:prstGeom prst="rect">
            <a:avLst/>
          </a:prstGeom>
          <a:noFill/>
          <a:ln w="0">
            <a:noFill/>
          </a:ln>
        </p:spPr>
        <p:style>
          <a:lnRef idx="0"/>
          <a:fillRef idx="0"/>
          <a:effectRef idx="0"/>
          <a:fontRef idx="minor"/>
        </p:style>
        <p:txBody>
          <a:bodyPr lIns="90000" rIns="90000" tIns="45000" bIns="45000" anchor="t">
            <a:normAutofit/>
          </a:bodyPr>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Logistic regression (</a:t>
            </a:r>
            <a:r>
              <a:rPr b="0" lang="en-US" sz="1800" spc="-1" strike="noStrike" u="sng">
                <a:solidFill>
                  <a:schemeClr val="accent3">
                    <a:lumMod val="25000"/>
                  </a:schemeClr>
                </a:solidFill>
                <a:uFillTx/>
                <a:latin typeface="Abadi"/>
                <a:hlinkClick r:id="rId6"/>
              </a:rPr>
              <a:t>parameters selection</a:t>
            </a:r>
            <a:r>
              <a:rPr b="0" lang="en-US" sz="1800" spc="-1" strike="noStrike">
                <a:solidFill>
                  <a:schemeClr val="accent3">
                    <a:lumMod val="25000"/>
                  </a:schemeClr>
                </a:solidFill>
                <a:latin typeface="Abadi"/>
              </a:rPr>
              <a:t>; </a:t>
            </a:r>
            <a:r>
              <a:rPr b="0" lang="en-US" sz="1800" spc="-1" strike="noStrike" u="sng">
                <a:solidFill>
                  <a:schemeClr val="accent3">
                    <a:lumMod val="25000"/>
                  </a:schemeClr>
                </a:solidFill>
                <a:uFillTx/>
                <a:latin typeface="Abadi"/>
                <a:hlinkClick r:id="rId7"/>
              </a:rPr>
              <a:t>evaluation</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Support vector classifier (</a:t>
            </a:r>
            <a:r>
              <a:rPr b="0" lang="en-US" sz="1800" spc="-1" strike="noStrike" u="sng">
                <a:solidFill>
                  <a:schemeClr val="accent3">
                    <a:lumMod val="25000"/>
                  </a:schemeClr>
                </a:solidFill>
                <a:uFillTx/>
                <a:latin typeface="Abadi"/>
                <a:hlinkClick r:id="rId8"/>
              </a:rPr>
              <a:t>parameters selection</a:t>
            </a:r>
            <a:r>
              <a:rPr b="0" lang="en-US" sz="1800" spc="-1" strike="noStrike">
                <a:solidFill>
                  <a:schemeClr val="accent3">
                    <a:lumMod val="25000"/>
                  </a:schemeClr>
                </a:solidFill>
                <a:latin typeface="Abadi"/>
              </a:rPr>
              <a:t>; </a:t>
            </a:r>
            <a:r>
              <a:rPr b="0" lang="en-US" sz="1800" spc="-1" strike="noStrike" u="sng">
                <a:solidFill>
                  <a:schemeClr val="accent3">
                    <a:lumMod val="25000"/>
                  </a:schemeClr>
                </a:solidFill>
                <a:uFillTx/>
                <a:latin typeface="Abadi"/>
                <a:hlinkClick r:id="rId9"/>
              </a:rPr>
              <a:t>evaluation</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Decision tree (</a:t>
            </a:r>
            <a:r>
              <a:rPr b="0" lang="en-US" sz="1800" spc="-1" strike="noStrike" u="sng">
                <a:solidFill>
                  <a:schemeClr val="accent3">
                    <a:lumMod val="25000"/>
                  </a:schemeClr>
                </a:solidFill>
                <a:uFillTx/>
                <a:latin typeface="Abadi"/>
                <a:hlinkClick r:id="rId10"/>
              </a:rPr>
              <a:t>parameters selection</a:t>
            </a:r>
            <a:r>
              <a:rPr b="0" lang="en-US" sz="1800" spc="-1" strike="noStrike">
                <a:solidFill>
                  <a:schemeClr val="accent3">
                    <a:lumMod val="25000"/>
                  </a:schemeClr>
                </a:solidFill>
                <a:latin typeface="Abadi"/>
              </a:rPr>
              <a:t>; </a:t>
            </a:r>
            <a:r>
              <a:rPr b="0" lang="en-US" sz="1800" spc="-1" strike="noStrike" u="sng">
                <a:solidFill>
                  <a:schemeClr val="accent3">
                    <a:lumMod val="25000"/>
                  </a:schemeClr>
                </a:solidFill>
                <a:uFillTx/>
                <a:latin typeface="Abadi"/>
                <a:hlinkClick r:id="rId11"/>
              </a:rPr>
              <a:t>evaluation</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K nearest neighbors (</a:t>
            </a:r>
            <a:r>
              <a:rPr b="0" lang="en-US" sz="1800" spc="-1" strike="noStrike" u="sng">
                <a:solidFill>
                  <a:schemeClr val="accent3">
                    <a:lumMod val="25000"/>
                  </a:schemeClr>
                </a:solidFill>
                <a:uFillTx/>
                <a:latin typeface="Abadi"/>
                <a:hlinkClick r:id="rId12"/>
              </a:rPr>
              <a:t>parameters selection</a:t>
            </a:r>
            <a:r>
              <a:rPr b="0" lang="en-US" sz="1800" spc="-1" strike="noStrike">
                <a:solidFill>
                  <a:schemeClr val="accent3">
                    <a:lumMod val="25000"/>
                  </a:schemeClr>
                </a:solidFill>
                <a:latin typeface="Abadi"/>
              </a:rPr>
              <a:t>; </a:t>
            </a:r>
            <a:r>
              <a:rPr b="0" lang="en-US" sz="1800" spc="-1" strike="noStrike" u="sng">
                <a:solidFill>
                  <a:schemeClr val="accent3">
                    <a:lumMod val="25000"/>
                  </a:schemeClr>
                </a:solidFill>
                <a:uFillTx/>
                <a:latin typeface="Abadi"/>
                <a:hlinkClick r:id="rId13"/>
              </a:rPr>
              <a:t>evaluation</a:t>
            </a:r>
            <a:r>
              <a:rPr b="0" lang="en-US" sz="1800" spc="-1" strike="noStrike">
                <a:solidFill>
                  <a:schemeClr val="accent3">
                    <a:lumMod val="25000"/>
                  </a:schemeClr>
                </a:solidFill>
                <a:latin typeface="Abadi"/>
              </a:rPr>
              <a:t>)</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48824C6F-CC67-4729-8D78-ED2C046B5656}"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Content Placeholder 2"/>
          <p:cNvSpPr/>
          <p:nvPr/>
        </p:nvSpPr>
        <p:spPr>
          <a:xfrm>
            <a:off x="840960" y="1807200"/>
            <a:ext cx="10578600" cy="1039680"/>
          </a:xfrm>
          <a:prstGeom prst="rect">
            <a:avLst/>
          </a:prstGeom>
          <a:noFill/>
          <a:ln w="0">
            <a:noFill/>
          </a:ln>
        </p:spPr>
        <p:style>
          <a:lnRef idx="0"/>
          <a:fillRef idx="0"/>
          <a:effectRef idx="0"/>
          <a:fontRef idx="minor"/>
        </p:style>
        <p:txBody>
          <a:bodyPr lIns="90000" rIns="90000" tIns="45000" bIns="45000" anchor="t">
            <a:normAutofit/>
          </a:bodyPr>
          <a:p>
            <a:pPr defTabSz="914400">
              <a:lnSpc>
                <a:spcPct val="100000"/>
              </a:lnSpc>
              <a:spcBef>
                <a:spcPts val="1400"/>
              </a:spcBef>
            </a:pPr>
            <a:r>
              <a:rPr b="0" lang="en-US" sz="1800" spc="-1" strike="noStrike">
                <a:solidFill>
                  <a:schemeClr val="accent3">
                    <a:lumMod val="25000"/>
                  </a:schemeClr>
                </a:solidFill>
                <a:latin typeface="Abadi"/>
              </a:rPr>
              <a:t>Through data analysis no significant correlations has been found, except the fact that the success rate increases over time. The model with the best training and testing scores (79.6/100 and 15/16) is SVC.</a:t>
            </a:r>
            <a:endParaRPr b="0" lang="en-US" sz="1800" spc="-1" strike="noStrike">
              <a:solidFill>
                <a:srgbClr val="000000"/>
              </a:solidFill>
              <a:latin typeface="Arial"/>
            </a:endParaRPr>
          </a:p>
          <a:p>
            <a:pPr defTabSz="914400">
              <a:lnSpc>
                <a:spcPct val="90000"/>
              </a:lnSpc>
              <a:spcBef>
                <a:spcPts val="499"/>
              </a:spcBef>
            </a:pPr>
            <a:endParaRPr b="0" lang="en-US" sz="1800" spc="-1" strike="noStrike">
              <a:solidFill>
                <a:srgbClr val="000000"/>
              </a:solidFill>
              <a:latin typeface="Arial"/>
            </a:endParaRPr>
          </a:p>
          <a:p>
            <a:pPr marL="457200" defTabSz="914400">
              <a:lnSpc>
                <a:spcPct val="90000"/>
              </a:lnSpc>
              <a:spcBef>
                <a:spcPts val="499"/>
              </a:spcBef>
              <a:tabLst>
                <a:tab algn="l" pos="0"/>
              </a:tabLst>
            </a:pPr>
            <a:endParaRPr b="0" lang="en-US" sz="1800" spc="-1" strike="noStrike">
              <a:solidFill>
                <a:srgbClr val="000000"/>
              </a:solidFill>
              <a:latin typeface="Arial"/>
            </a:endParaRPr>
          </a:p>
        </p:txBody>
      </p:sp>
      <p:sp>
        <p:nvSpPr>
          <p:cNvPr id="20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pic>
        <p:nvPicPr>
          <p:cNvPr id="207" name="" descr=""/>
          <p:cNvPicPr/>
          <p:nvPr/>
        </p:nvPicPr>
        <p:blipFill>
          <a:blip r:embed="rId2"/>
          <a:stretch/>
        </p:blipFill>
        <p:spPr>
          <a:xfrm>
            <a:off x="2190960" y="2991240"/>
            <a:ext cx="7829640" cy="3707280"/>
          </a:xfrm>
          <a:prstGeom prst="rect">
            <a:avLst/>
          </a:prstGeom>
          <a:ln w="0">
            <a:noFill/>
          </a:ln>
        </p:spPr>
      </p:pic>
      <p:sp>
        <p:nvSpPr>
          <p:cNvPr id="2" name="PlaceHolder 1"/>
          <p:cNvSpPr>
            <a:spLocks noGrp="1"/>
          </p:cNvSpPr>
          <p:nvPr>
            <p:ph type="sldNum" idx="2"/>
          </p:nvPr>
        </p:nvSpPr>
        <p:spPr/>
        <p:txBody>
          <a:bodyPr/>
          <a:p>
            <a:fld id="{62A11545-AD87-426C-9591-73480580BD47}"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10" name="" descr=""/>
          <p:cNvPicPr/>
          <p:nvPr/>
        </p:nvPicPr>
        <p:blipFill>
          <a:blip r:embed="rId2"/>
          <a:stretch/>
        </p:blipFill>
        <p:spPr>
          <a:xfrm>
            <a:off x="38160" y="1371600"/>
            <a:ext cx="12115800" cy="2514600"/>
          </a:xfrm>
          <a:prstGeom prst="rect">
            <a:avLst/>
          </a:prstGeom>
          <a:ln w="0">
            <a:noFill/>
          </a:ln>
        </p:spPr>
      </p:pic>
      <p:sp>
        <p:nvSpPr>
          <p:cNvPr id="211" name="PlaceHolder 5"/>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Note: blue dots are unsuccessful launches, while orange dots are successful ones.</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The amount of successful launches increased over time, where the rapid increase happened after the 18-20</a:t>
            </a:r>
            <a:r>
              <a:rPr b="0" lang="en-US" sz="1800" spc="-1" strike="noStrike" baseline="33000">
                <a:solidFill>
                  <a:srgbClr val="000000"/>
                </a:solidFill>
                <a:latin typeface="Arial"/>
              </a:rPr>
              <a:t>th</a:t>
            </a:r>
            <a:r>
              <a:rPr b="0" lang="en-US" sz="1800" spc="-1" strike="noStrike">
                <a:solidFill>
                  <a:srgbClr val="000000"/>
                </a:solidFill>
                <a:latin typeface="Arial"/>
              </a:rPr>
              <a:t> launch. It also seems that CCAFS SLC-40 was the most common launch site basing on its amount  of observations compared to other launch sites.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A25178EC-CC70-42B8-ACB8-C7CEE068ECBB}"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sp>
        <p:nvSpPr>
          <p:cNvPr id="213" name="PlaceHolder 6"/>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Note: blue dots are unsuccessful launches, while orange dots are successful ones.</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The payload mass varies depending on a launch site. Generally, most Falcon 9 models that were launched has a payload mass in the range of 0 – 7500 kilograms. The launched rockets with the payload mass greater than 8500 kilograms have a greater success rate in comparison to the previously mentioned ranged, but less volume on the other hand.</a:t>
            </a:r>
            <a:endParaRPr b="0" lang="en-US" sz="1800" spc="-1" strike="noStrike">
              <a:solidFill>
                <a:srgbClr val="000000"/>
              </a:solidFill>
              <a:latin typeface="Arial"/>
            </a:endParaRPr>
          </a:p>
        </p:txBody>
      </p:sp>
      <p:pic>
        <p:nvPicPr>
          <p:cNvPr id="214" name="" descr=""/>
          <p:cNvPicPr/>
          <p:nvPr/>
        </p:nvPicPr>
        <p:blipFill>
          <a:blip r:embed="rId2"/>
          <a:stretch/>
        </p:blipFill>
        <p:spPr>
          <a:xfrm>
            <a:off x="-23400" y="1371960"/>
            <a:ext cx="12177360" cy="2514600"/>
          </a:xfrm>
          <a:prstGeom prst="rect">
            <a:avLst/>
          </a:prstGeom>
          <a:ln w="0">
            <a:noFill/>
          </a:ln>
        </p:spPr>
      </p:pic>
      <p:sp>
        <p:nvSpPr>
          <p:cNvPr id="2" name="PlaceHolder 1"/>
          <p:cNvSpPr>
            <a:spLocks noGrp="1"/>
          </p:cNvSpPr>
          <p:nvPr>
            <p:ph type="sldNum" idx="2"/>
          </p:nvPr>
        </p:nvSpPr>
        <p:spPr/>
        <p:txBody>
          <a:bodyPr/>
          <a:p>
            <a:fld id="{74E6F265-FC1C-4C2D-9DCB-93D309C9795A}"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5EDAB74A-033F-4796-BF81-B1E2EA6FA94B}"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67" name="Content Placeholder 2"/>
          <p:cNvSpPr/>
          <p:nvPr/>
        </p:nvSpPr>
        <p:spPr>
          <a:xfrm>
            <a:off x="958680" y="2113200"/>
            <a:ext cx="5164920" cy="33188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16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16" name="" descr=""/>
          <p:cNvPicPr/>
          <p:nvPr/>
        </p:nvPicPr>
        <p:blipFill>
          <a:blip r:embed="rId2"/>
          <a:stretch/>
        </p:blipFill>
        <p:spPr>
          <a:xfrm>
            <a:off x="3581280" y="1371600"/>
            <a:ext cx="5029200" cy="2514960"/>
          </a:xfrm>
          <a:prstGeom prst="rect">
            <a:avLst/>
          </a:prstGeom>
          <a:ln w="0">
            <a:noFill/>
          </a:ln>
        </p:spPr>
      </p:pic>
      <p:sp>
        <p:nvSpPr>
          <p:cNvPr id="217" name="PlaceHolder 7"/>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The SO orbit seems has no successful Stage 1 executions. The ES-L1, GEO, HEO and SSO has the perfect Stage 1 execution. The other types of orbits, including SO, contribute to the failed exectuions.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B3DC7BFD-951B-4BAE-91B4-D472851A3F8E}"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19" name="" descr=""/>
          <p:cNvPicPr/>
          <p:nvPr/>
        </p:nvPicPr>
        <p:blipFill>
          <a:blip r:embed="rId2"/>
          <a:stretch/>
        </p:blipFill>
        <p:spPr>
          <a:xfrm>
            <a:off x="3581280" y="1371600"/>
            <a:ext cx="5029200" cy="2514600"/>
          </a:xfrm>
          <a:prstGeom prst="rect">
            <a:avLst/>
          </a:prstGeom>
          <a:ln w="0">
            <a:noFill/>
          </a:ln>
        </p:spPr>
      </p:pic>
      <p:sp>
        <p:nvSpPr>
          <p:cNvPr id="220" name="PlaceHolder 11"/>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Note: blue dots are unsuccessful launches, while orange dots are successful ones.</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The ES-L1, SO, GEO and HEO have each a single Stage 1 execution attempts, which is not enough to judge about them. The MEO orbit should be excluded as well, considering the amount of launches. The GTO, ISS, VLEO and PO are considered to be the most common orbits used. The preference shifted from the ISS, LEO, PO and GTO torwards VLEO over the amount of flight numbers.</a:t>
            </a:r>
            <a:br>
              <a:rPr sz="1800"/>
            </a:br>
            <a:r>
              <a:rPr b="0" lang="en-US" sz="1800" spc="-1" strike="noStrike">
                <a:solidFill>
                  <a:srgbClr val="000000"/>
                </a:solidFill>
                <a:latin typeface="Arial"/>
              </a:rPr>
              <a:t>Correlation is evident.</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68FE88B-0CF8-479D-9F75-EE8E6E89E33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22" name="" descr=""/>
          <p:cNvPicPr/>
          <p:nvPr/>
        </p:nvPicPr>
        <p:blipFill>
          <a:blip r:embed="rId2"/>
          <a:stretch/>
        </p:blipFill>
        <p:spPr>
          <a:xfrm>
            <a:off x="3581280" y="1371600"/>
            <a:ext cx="5029200" cy="2514600"/>
          </a:xfrm>
          <a:prstGeom prst="rect">
            <a:avLst/>
          </a:prstGeom>
          <a:ln w="0">
            <a:noFill/>
          </a:ln>
        </p:spPr>
      </p:pic>
      <p:sp>
        <p:nvSpPr>
          <p:cNvPr id="223" name="PlaceHolder 9"/>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Note: blue dots are unsuccessful launches, while orange dots are successful ones.</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The Falcon 9 models targeted to VLEO had the highest payload masses. The correlation is evident.</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328A28EB-BE4E-4CC4-9F65-E19CB8320C0C}"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4" name="Title 2"/>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25" name="" descr=""/>
          <p:cNvPicPr/>
          <p:nvPr/>
        </p:nvPicPr>
        <p:blipFill>
          <a:blip r:embed="rId2"/>
          <a:stretch/>
        </p:blipFill>
        <p:spPr>
          <a:xfrm>
            <a:off x="3581280" y="1371960"/>
            <a:ext cx="5029200" cy="2514600"/>
          </a:xfrm>
          <a:prstGeom prst="rect">
            <a:avLst/>
          </a:prstGeom>
          <a:ln w="0">
            <a:noFill/>
          </a:ln>
        </p:spPr>
      </p:pic>
      <p:sp>
        <p:nvSpPr>
          <p:cNvPr id="226" name="PlaceHolder 10"/>
          <p:cNvSpPr txBox="1"/>
          <p:nvPr/>
        </p:nvSpPr>
        <p:spPr>
          <a:xfrm>
            <a:off x="813960" y="41151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The success rate increases over the years. It increased from 35% in 2014 to 80% in 2020.</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F830219-90ED-4427-B395-75988EE917F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28" name="" descr=""/>
          <p:cNvPicPr/>
          <p:nvPr/>
        </p:nvPicPr>
        <p:blipFill>
          <a:blip r:embed="rId2"/>
          <a:srcRect l="0" t="0" r="64149" b="0"/>
          <a:stretch/>
        </p:blipFill>
        <p:spPr>
          <a:xfrm>
            <a:off x="3562920" y="1369800"/>
            <a:ext cx="5065920" cy="1602000"/>
          </a:xfrm>
          <a:prstGeom prst="rect">
            <a:avLst/>
          </a:prstGeom>
          <a:ln w="0">
            <a:noFill/>
          </a:ln>
        </p:spPr>
      </p:pic>
      <p:sp>
        <p:nvSpPr>
          <p:cNvPr id="229" name="PlaceHolder 8"/>
          <p:cNvSpPr txBox="1"/>
          <p:nvPr/>
        </p:nvSpPr>
        <p:spPr>
          <a:xfrm>
            <a:off x="814320" y="411552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rPr>
              <a:t>All unique launch site titles are presented. Launch sites CCAFS LC-40 and CCAFS SLC-40 are the same launch sites, but with the different names, hence presenting 3 unique launch sites overall.</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C915B5B-3DD1-4300-B0C1-537C920D6880}"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31" name="" descr=""/>
          <p:cNvPicPr/>
          <p:nvPr/>
        </p:nvPicPr>
        <p:blipFill>
          <a:blip r:embed="rId2"/>
          <a:stretch/>
        </p:blipFill>
        <p:spPr>
          <a:xfrm>
            <a:off x="360" y="1371600"/>
            <a:ext cx="12191760" cy="1413360"/>
          </a:xfrm>
          <a:prstGeom prst="rect">
            <a:avLst/>
          </a:prstGeom>
          <a:ln w="0">
            <a:noFill/>
          </a:ln>
        </p:spPr>
      </p:pic>
      <p:sp>
        <p:nvSpPr>
          <p:cNvPr id="232" name="PlaceHolder 12"/>
          <p:cNvSpPr txBox="1"/>
          <p:nvPr/>
        </p:nvSpPr>
        <p:spPr>
          <a:xfrm>
            <a:off x="814680" y="411588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5 launch sites with with the names </a:t>
            </a:r>
            <a:r>
              <a:rPr b="0" lang="en-US" sz="1800" spc="-1" strike="noStrike">
                <a:solidFill>
                  <a:srgbClr val="000000"/>
                </a:solidFill>
                <a:latin typeface="Arial"/>
              </a:rPr>
              <a:t>CCAFS LC-40 and CCAFS SLC-40 are presented.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65EAE30-ED3A-48FA-A0D7-544608CA32F4}"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34" name="" descr=""/>
          <p:cNvPicPr/>
          <p:nvPr/>
        </p:nvPicPr>
        <p:blipFill>
          <a:blip r:embed="rId2"/>
          <a:stretch/>
        </p:blipFill>
        <p:spPr>
          <a:xfrm>
            <a:off x="0" y="1371600"/>
            <a:ext cx="12191760" cy="807120"/>
          </a:xfrm>
          <a:prstGeom prst="rect">
            <a:avLst/>
          </a:prstGeom>
          <a:ln w="0">
            <a:noFill/>
          </a:ln>
        </p:spPr>
      </p:pic>
      <p:sp>
        <p:nvSpPr>
          <p:cNvPr id="235" name="PlaceHolder 13"/>
          <p:cNvSpPr txBox="1"/>
          <p:nvPr/>
        </p:nvSpPr>
        <p:spPr>
          <a:xfrm>
            <a:off x="815040" y="411624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total amount of payload mass in kilograms with, as the role of a customer, NASA (CRS). </a:t>
            </a:r>
            <a:r>
              <a:rPr b="0" lang="en-US" sz="1800" spc="-1" strike="noStrike">
                <a:solidFill>
                  <a:srgbClr val="000000"/>
                </a:solidFill>
                <a:latin typeface="Arial"/>
                <a:ea typeface="Microsoft YaHei"/>
              </a:rPr>
              <a:t>CRS stands for Commercial  Resupply Services, whose payloads were mainly sent to ISS orbit.</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D5DC4FBA-5B0C-46A9-B6B6-E5A597EA336E}"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37" name="" descr=""/>
          <p:cNvPicPr/>
          <p:nvPr/>
        </p:nvPicPr>
        <p:blipFill>
          <a:blip r:embed="rId2"/>
          <a:stretch/>
        </p:blipFill>
        <p:spPr>
          <a:xfrm>
            <a:off x="0" y="1371600"/>
            <a:ext cx="12191760" cy="829800"/>
          </a:xfrm>
          <a:prstGeom prst="rect">
            <a:avLst/>
          </a:prstGeom>
          <a:ln w="0">
            <a:noFill/>
          </a:ln>
        </p:spPr>
      </p:pic>
      <p:sp>
        <p:nvSpPr>
          <p:cNvPr id="238" name="PlaceHolder 14"/>
          <p:cNvSpPr txBox="1"/>
          <p:nvPr/>
        </p:nvSpPr>
        <p:spPr>
          <a:xfrm>
            <a:off x="815400" y="411660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average payload mass in kilograms loaded for Falcon 9 models version 1.1, which is common in comparison to other loads.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69BC9AF9-31E8-44B5-AA04-2B614A5740EA}"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40" name="" descr=""/>
          <p:cNvPicPr/>
          <p:nvPr/>
        </p:nvPicPr>
        <p:blipFill>
          <a:blip r:embed="rId2"/>
          <a:stretch/>
        </p:blipFill>
        <p:spPr>
          <a:xfrm>
            <a:off x="360" y="1371600"/>
            <a:ext cx="12191760" cy="816120"/>
          </a:xfrm>
          <a:prstGeom prst="rect">
            <a:avLst/>
          </a:prstGeom>
          <a:ln w="0">
            <a:noFill/>
          </a:ln>
        </p:spPr>
      </p:pic>
      <p:sp>
        <p:nvSpPr>
          <p:cNvPr id="241" name="PlaceHolder 15"/>
          <p:cNvSpPr txBox="1"/>
          <p:nvPr/>
        </p:nvSpPr>
        <p:spPr>
          <a:xfrm>
            <a:off x="815760" y="41169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date of the first successful landing outcome is presented.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84F4D56-5FBD-443F-9044-04E68706D9DB}"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57222"/>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43" name="" descr=""/>
          <p:cNvPicPr/>
          <p:nvPr/>
        </p:nvPicPr>
        <p:blipFill>
          <a:blip r:embed="rId2"/>
          <a:stretch/>
        </p:blipFill>
        <p:spPr>
          <a:xfrm>
            <a:off x="0" y="1371600"/>
            <a:ext cx="12191760" cy="1245240"/>
          </a:xfrm>
          <a:prstGeom prst="rect">
            <a:avLst/>
          </a:prstGeom>
          <a:ln w="0">
            <a:noFill/>
          </a:ln>
        </p:spPr>
      </p:pic>
      <p:sp>
        <p:nvSpPr>
          <p:cNvPr id="244" name="PlaceHolder 16"/>
          <p:cNvSpPr txBox="1"/>
          <p:nvPr/>
        </p:nvSpPr>
        <p:spPr>
          <a:xfrm>
            <a:off x="816120" y="411732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4 distinct Falcon 9 models with the successful drone ship and payload mass between 4000 and 6000 kilograms are presented.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12CA4FC-CE7A-4548-98E2-A40EE0CF15E0}"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E315BD8F-255F-4B85-8AE0-3813D561E2B8}"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0" name="Content Placeholder 2"/>
          <p:cNvSpPr/>
          <p:nvPr/>
        </p:nvSpPr>
        <p:spPr>
          <a:xfrm>
            <a:off x="959040" y="1600200"/>
            <a:ext cx="10470600" cy="4343040"/>
          </a:xfrm>
          <a:prstGeom prst="rect">
            <a:avLst/>
          </a:prstGeom>
          <a:noFill/>
          <a:ln w="0">
            <a:noFill/>
          </a:ln>
        </p:spPr>
        <p:style>
          <a:lnRef idx="0"/>
          <a:fillRef idx="0"/>
          <a:effectRef idx="0"/>
          <a:fontRef idx="minor"/>
        </p:style>
        <p:txBody>
          <a:bodyPr lIns="90000" rIns="90000" tIns="45000" bIns="45000" anchor="ctr">
            <a:normAutofit/>
          </a:bodyPr>
          <a:p>
            <a:pPr marL="228600" indent="-228600" defTabSz="914400">
              <a:lnSpc>
                <a:spcPct val="100000"/>
              </a:lnSpc>
              <a:spcBef>
                <a:spcPts val="1400"/>
              </a:spcBef>
              <a:buClr>
                <a:srgbClr val="292929"/>
              </a:buClr>
              <a:buFont typeface="Arial"/>
              <a:buChar char="•"/>
            </a:pPr>
            <a:r>
              <a:rPr b="0" lang="en-US" sz="1800" spc="-1" strike="noStrike">
                <a:solidFill>
                  <a:schemeClr val="accent3">
                    <a:lumMod val="25000"/>
                  </a:schemeClr>
                </a:solidFill>
                <a:latin typeface="Abadi"/>
              </a:rPr>
              <a:t>By collecting data from the “SpaceX” API and Wiki, visualizing with charts, maps, dashboards and exploring the correlations with the Stage 1 success-fullness, several models were created and tested to estimate Falcon 9 Stage 1 success.</a:t>
            </a:r>
            <a:endParaRPr b="0" lang="en-US" sz="18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1800" spc="-1" strike="noStrike">
                <a:solidFill>
                  <a:schemeClr val="accent3">
                    <a:lumMod val="25000"/>
                  </a:schemeClr>
                </a:solidFill>
                <a:latin typeface="Abadi"/>
              </a:rPr>
              <a:t>4 machine learning models where train and tested. SVM showed a fair accuracy of 79.6/100 on training stage and 15/16 on the testing stage. Nevertheless, more data is needed to increase the prediction score.</a:t>
            </a:r>
            <a:endParaRPr b="0" lang="en-US" sz="1800" spc="-1" strike="noStrike">
              <a:solidFill>
                <a:srgbClr val="000000"/>
              </a:solidFill>
              <a:latin typeface="Arial"/>
            </a:endParaRPr>
          </a:p>
        </p:txBody>
      </p:sp>
      <p:sp>
        <p:nvSpPr>
          <p:cNvPr id="17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70000"/>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46" name="" descr=""/>
          <p:cNvPicPr/>
          <p:nvPr/>
        </p:nvPicPr>
        <p:blipFill>
          <a:blip r:embed="rId2"/>
          <a:stretch/>
        </p:blipFill>
        <p:spPr>
          <a:xfrm>
            <a:off x="0" y="1371600"/>
            <a:ext cx="12191760" cy="1250280"/>
          </a:xfrm>
          <a:prstGeom prst="rect">
            <a:avLst/>
          </a:prstGeom>
          <a:ln w="0">
            <a:noFill/>
          </a:ln>
        </p:spPr>
      </p:pic>
      <p:sp>
        <p:nvSpPr>
          <p:cNvPr id="247" name="PlaceHolder 17"/>
          <p:cNvSpPr txBox="1"/>
          <p:nvPr/>
        </p:nvSpPr>
        <p:spPr>
          <a:xfrm>
            <a:off x="816480" y="411768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quantities of cases for each type of mission outcome are presented. The success rate for mission outcomes is high.</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4259F3EA-BE27-4A4F-A3E9-F301FEFCBB55}"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49" name="" descr=""/>
          <p:cNvPicPr/>
          <p:nvPr/>
        </p:nvPicPr>
        <p:blipFill>
          <a:blip r:embed="rId2"/>
          <a:stretch/>
        </p:blipFill>
        <p:spPr>
          <a:xfrm>
            <a:off x="360" y="1387800"/>
            <a:ext cx="12191760" cy="2498400"/>
          </a:xfrm>
          <a:prstGeom prst="rect">
            <a:avLst/>
          </a:prstGeom>
          <a:ln w="0">
            <a:noFill/>
          </a:ln>
        </p:spPr>
      </p:pic>
      <p:sp>
        <p:nvSpPr>
          <p:cNvPr id="250" name="PlaceHolder 18"/>
          <p:cNvSpPr txBox="1"/>
          <p:nvPr/>
        </p:nvSpPr>
        <p:spPr>
          <a:xfrm>
            <a:off x="816840" y="411804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12 model versions of Falcon 9 with the maximum amount of payload mass loaded are presented.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FA7799A-33B5-480E-AC6F-D02BF8472A56}"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52" name="" descr=""/>
          <p:cNvPicPr/>
          <p:nvPr/>
        </p:nvPicPr>
        <p:blipFill>
          <a:blip r:embed="rId2"/>
          <a:stretch/>
        </p:blipFill>
        <p:spPr>
          <a:xfrm>
            <a:off x="360" y="1371600"/>
            <a:ext cx="12191760" cy="1371960"/>
          </a:xfrm>
          <a:prstGeom prst="rect">
            <a:avLst/>
          </a:prstGeom>
          <a:ln w="0">
            <a:noFill/>
          </a:ln>
        </p:spPr>
      </p:pic>
      <p:sp>
        <p:nvSpPr>
          <p:cNvPr id="253" name="PlaceHolder 19"/>
          <p:cNvSpPr txBox="1"/>
          <p:nvPr/>
        </p:nvSpPr>
        <p:spPr>
          <a:xfrm>
            <a:off x="817200" y="411840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Launch records that include the Falcon 9 models failing drone ship from 2015 are presented.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D5370A6-B0BC-4828-9C97-9B0A0FBF663A}"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62222"/>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55" name="" descr=""/>
          <p:cNvPicPr/>
          <p:nvPr/>
        </p:nvPicPr>
        <p:blipFill>
          <a:blip r:embed="rId2"/>
          <a:stretch/>
        </p:blipFill>
        <p:spPr>
          <a:xfrm>
            <a:off x="360" y="1349640"/>
            <a:ext cx="12191760" cy="936360"/>
          </a:xfrm>
          <a:prstGeom prst="rect">
            <a:avLst/>
          </a:prstGeom>
          <a:ln w="0">
            <a:noFill/>
          </a:ln>
        </p:spPr>
      </p:pic>
      <p:sp>
        <p:nvSpPr>
          <p:cNvPr id="256" name="PlaceHolder 20"/>
          <p:cNvSpPr txBox="1"/>
          <p:nvPr/>
        </p:nvSpPr>
        <p:spPr>
          <a:xfrm>
            <a:off x="817560" y="4118760"/>
            <a:ext cx="10564920" cy="25146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lading outcomes consisting of cases with failure drone ship and successful ground pad between 4</a:t>
            </a:r>
            <a:r>
              <a:rPr b="0" lang="en-US" sz="1800" spc="-1" strike="noStrike" baseline="33000">
                <a:solidFill>
                  <a:srgbClr val="000000"/>
                </a:solidFill>
                <a:latin typeface="Arial"/>
                <a:ea typeface="Microsoft YaHei"/>
              </a:rPr>
              <a:t>th</a:t>
            </a:r>
            <a:r>
              <a:rPr b="0" lang="en-US" sz="1800" spc="-1" strike="noStrike">
                <a:solidFill>
                  <a:srgbClr val="000000"/>
                </a:solidFill>
                <a:latin typeface="Arial"/>
                <a:ea typeface="Microsoft YaHei"/>
              </a:rPr>
              <a:t> June 2010 and 20</a:t>
            </a:r>
            <a:r>
              <a:rPr b="0" lang="en-US" sz="1800" spc="-1" strike="noStrike" baseline="33000">
                <a:solidFill>
                  <a:srgbClr val="000000"/>
                </a:solidFill>
                <a:latin typeface="Arial"/>
                <a:ea typeface="Microsoft YaHei"/>
              </a:rPr>
              <a:t>th</a:t>
            </a:r>
            <a:r>
              <a:rPr b="0" lang="en-US" sz="1800" spc="-1" strike="noStrike">
                <a:solidFill>
                  <a:srgbClr val="000000"/>
                </a:solidFill>
                <a:latin typeface="Arial"/>
                <a:ea typeface="Microsoft YaHei"/>
              </a:rPr>
              <a:t> March  2017 are presented. No successful ground pad observed during this period.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A212F2C-871A-46ED-BC07-C05AE7766137}"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TextBox 6"/>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Sites on a Map</a:t>
            </a:r>
            <a:endParaRPr b="0" lang="en-US" sz="4000" spc="-1" strike="noStrike">
              <a:solidFill>
                <a:srgbClr val="000000"/>
              </a:solidFill>
              <a:latin typeface="Arial"/>
            </a:endParaRPr>
          </a:p>
        </p:txBody>
      </p:sp>
      <p:sp>
        <p:nvSpPr>
          <p:cNvPr id="259" name="PlaceHolder 21"/>
          <p:cNvSpPr txBox="1"/>
          <p:nvPr/>
        </p:nvSpPr>
        <p:spPr>
          <a:xfrm>
            <a:off x="817920" y="502920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All the launch sites located alongside the shores and the airports for the purpose of safety.</a:t>
            </a:r>
            <a:endParaRPr b="0" lang="en-US" sz="1800" spc="-1" strike="noStrike">
              <a:solidFill>
                <a:srgbClr val="000000"/>
              </a:solidFill>
              <a:latin typeface="Arial"/>
            </a:endParaRPr>
          </a:p>
        </p:txBody>
      </p:sp>
      <p:pic>
        <p:nvPicPr>
          <p:cNvPr id="260" name="" descr=""/>
          <p:cNvPicPr/>
          <p:nvPr/>
        </p:nvPicPr>
        <p:blipFill>
          <a:blip r:embed="rId2"/>
          <a:stretch/>
        </p:blipFill>
        <p:spPr>
          <a:xfrm>
            <a:off x="6019920" y="1371600"/>
            <a:ext cx="4038480" cy="3550680"/>
          </a:xfrm>
          <a:prstGeom prst="rect">
            <a:avLst/>
          </a:prstGeom>
          <a:ln w="0">
            <a:noFill/>
          </a:ln>
        </p:spPr>
      </p:pic>
      <p:pic>
        <p:nvPicPr>
          <p:cNvPr id="261" name="" descr=""/>
          <p:cNvPicPr/>
          <p:nvPr/>
        </p:nvPicPr>
        <p:blipFill>
          <a:blip r:embed="rId3"/>
          <a:stretch/>
        </p:blipFill>
        <p:spPr>
          <a:xfrm>
            <a:off x="1447920" y="1371600"/>
            <a:ext cx="4038480" cy="3550680"/>
          </a:xfrm>
          <a:prstGeom prst="rect">
            <a:avLst/>
          </a:prstGeom>
          <a:ln w="0">
            <a:noFill/>
          </a:ln>
        </p:spPr>
      </p:pic>
      <p:sp>
        <p:nvSpPr>
          <p:cNvPr id="2" name="PlaceHolder 1"/>
          <p:cNvSpPr>
            <a:spLocks noGrp="1"/>
          </p:cNvSpPr>
          <p:nvPr>
            <p:ph type="sldNum" idx="2"/>
          </p:nvPr>
        </p:nvSpPr>
        <p:spPr/>
        <p:txBody>
          <a:bodyPr/>
          <a:p>
            <a:fld id="{ADE9199E-8549-45D6-9BE8-33F10D1307AE}"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77777"/>
          </a:bodyPr>
          <a:p>
            <a:r>
              <a:rPr b="0" lang="en-US" sz="4000" spc="-1" strike="noStrike">
                <a:solidFill>
                  <a:srgbClr val="0b49cb"/>
                </a:solidFill>
                <a:latin typeface="Abadi"/>
                <a:ea typeface="IBM Plex Mono SemiBold"/>
              </a:rPr>
              <a:t>Successful and Failed Launches for Each Site</a:t>
            </a:r>
            <a:endParaRPr b="0" lang="en-US" sz="4000" spc="-1" strike="noStrike">
              <a:solidFill>
                <a:srgbClr val="000000"/>
              </a:solidFill>
              <a:latin typeface="Arial"/>
              <a:ea typeface="Arial"/>
            </a:endParaRPr>
          </a:p>
        </p:txBody>
      </p:sp>
      <p:pic>
        <p:nvPicPr>
          <p:cNvPr id="263" name="" descr=""/>
          <p:cNvPicPr/>
          <p:nvPr/>
        </p:nvPicPr>
        <p:blipFill>
          <a:blip r:embed="rId2"/>
          <a:stretch/>
        </p:blipFill>
        <p:spPr>
          <a:xfrm>
            <a:off x="3677400" y="1371600"/>
            <a:ext cx="4837320" cy="2834640"/>
          </a:xfrm>
          <a:prstGeom prst="rect">
            <a:avLst/>
          </a:prstGeom>
          <a:ln w="0">
            <a:noFill/>
          </a:ln>
        </p:spPr>
      </p:pic>
      <p:sp>
        <p:nvSpPr>
          <p:cNvPr id="264" name="PlaceHolder 22"/>
          <p:cNvSpPr txBox="1"/>
          <p:nvPr/>
        </p:nvSpPr>
        <p:spPr>
          <a:xfrm>
            <a:off x="817920" y="502920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Note: red markers present the failed launches, while green ones the successful launches.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A332D0C-9BEE-41E7-9205-0E81D99AF666}"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Sites in contrast of Its Proximity</a:t>
            </a:r>
            <a:endParaRPr b="0" lang="en-US" sz="4000" spc="-1" strike="noStrike">
              <a:solidFill>
                <a:srgbClr val="000000"/>
              </a:solidFill>
              <a:latin typeface="Arial"/>
            </a:endParaRPr>
          </a:p>
        </p:txBody>
      </p:sp>
      <p:pic>
        <p:nvPicPr>
          <p:cNvPr id="266" name="" descr=""/>
          <p:cNvPicPr/>
          <p:nvPr/>
        </p:nvPicPr>
        <p:blipFill>
          <a:blip r:embed="rId2"/>
          <a:stretch/>
        </p:blipFill>
        <p:spPr>
          <a:xfrm>
            <a:off x="228600" y="1371600"/>
            <a:ext cx="7086600" cy="5096520"/>
          </a:xfrm>
          <a:prstGeom prst="rect">
            <a:avLst/>
          </a:prstGeom>
          <a:ln w="0">
            <a:noFill/>
          </a:ln>
        </p:spPr>
      </p:pic>
      <p:sp>
        <p:nvSpPr>
          <p:cNvPr id="267" name="PlaceHolder 23"/>
          <p:cNvSpPr txBox="1"/>
          <p:nvPr/>
        </p:nvSpPr>
        <p:spPr>
          <a:xfrm>
            <a:off x="7543800" y="1600200"/>
            <a:ext cx="4392720" cy="411480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VAFB SLC-4E launch site is about 1.5 kilometers away from the coastline.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57764D83-AF2C-40DC-BC01-F421BBD5A889}"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Sites Success Rates</a:t>
            </a:r>
            <a:endParaRPr b="0" lang="en-US" sz="4000" spc="-1" strike="noStrike">
              <a:solidFill>
                <a:srgbClr val="000000"/>
              </a:solidFill>
              <a:latin typeface="Arial"/>
            </a:endParaRPr>
          </a:p>
        </p:txBody>
      </p:sp>
      <p:pic>
        <p:nvPicPr>
          <p:cNvPr id="270" name="" descr=""/>
          <p:cNvPicPr/>
          <p:nvPr/>
        </p:nvPicPr>
        <p:blipFill>
          <a:blip r:embed="rId2"/>
          <a:stretch/>
        </p:blipFill>
        <p:spPr>
          <a:xfrm>
            <a:off x="0" y="1396440"/>
            <a:ext cx="12191760" cy="3404160"/>
          </a:xfrm>
          <a:prstGeom prst="rect">
            <a:avLst/>
          </a:prstGeom>
          <a:ln w="0">
            <a:noFill/>
          </a:ln>
        </p:spPr>
      </p:pic>
      <p:sp>
        <p:nvSpPr>
          <p:cNvPr id="271" name="PlaceHolder 24"/>
          <p:cNvSpPr txBox="1"/>
          <p:nvPr/>
        </p:nvSpPr>
        <p:spPr>
          <a:xfrm>
            <a:off x="818280" y="502956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Launch sites CCAFS LC-40 with the CCAFS SLC-40 and KSC LC-39A has the same amount of successful stages 1, while VAFB SLC-4E has the least amount.</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0C5D248-AA96-45AC-9B38-A66DB3E92EDE}"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672ABED3-64FD-4EF7-B9B3-68BD6F8CC3FA}"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3" name="Title 1"/>
          <p:cNvSpPr/>
          <p:nvPr/>
        </p:nvSpPr>
        <p:spPr>
          <a:xfrm>
            <a:off x="828000" y="538560"/>
            <a:ext cx="105278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4" name="Content Placeholder 2"/>
          <p:cNvSpPr/>
          <p:nvPr/>
        </p:nvSpPr>
        <p:spPr>
          <a:xfrm>
            <a:off x="958680" y="2521440"/>
            <a:ext cx="10240920" cy="3192120"/>
          </a:xfrm>
          <a:prstGeom prst="rect">
            <a:avLst/>
          </a:prstGeom>
          <a:noFill/>
          <a:ln w="0">
            <a:noFill/>
          </a:ln>
        </p:spPr>
        <p:style>
          <a:lnRef idx="0"/>
          <a:fillRef idx="0"/>
          <a:effectRef idx="0"/>
          <a:fontRef idx="minor"/>
        </p:style>
        <p:txBody>
          <a:bodyPr lIns="90000" rIns="90000" tIns="45000" bIns="45000" anchor="t" anchorCtr="1">
            <a:normAutofit/>
          </a:bodyPr>
          <a:p>
            <a:pPr marL="228600" indent="-228600" defTabSz="914400">
              <a:lnSpc>
                <a:spcPct val="90000"/>
              </a:lnSpc>
              <a:spcBef>
                <a:spcPts val="1400"/>
              </a:spcBef>
              <a:buClr>
                <a:srgbClr val="292929"/>
              </a:buClr>
              <a:buFont typeface="Arial"/>
              <a:buChar char="•"/>
            </a:pPr>
            <a:r>
              <a:rPr b="0" lang="en-US" sz="1800" spc="-1" strike="noStrike">
                <a:solidFill>
                  <a:schemeClr val="accent3">
                    <a:lumMod val="25000"/>
                  </a:schemeClr>
                </a:solidFill>
                <a:latin typeface="Abadi"/>
                <a:ea typeface="Microsoft YaHei"/>
              </a:rPr>
              <a:t>“</a:t>
            </a:r>
            <a:r>
              <a:rPr b="0" lang="en-US" sz="1800" spc="-1" strike="noStrike">
                <a:solidFill>
                  <a:schemeClr val="accent3">
                    <a:lumMod val="25000"/>
                  </a:schemeClr>
                </a:solidFill>
                <a:latin typeface="Abadi"/>
                <a:ea typeface="Microsoft YaHei"/>
              </a:rPr>
              <a:t>SpaceX” has privately funded the development of orbital launch systems that can be reused many times, similar to the re-usability of aircraft</a:t>
            </a:r>
            <a:endParaRPr b="0" lang="en-US" sz="1800" spc="-1" strike="noStrike">
              <a:solidFill>
                <a:srgbClr val="000000"/>
              </a:solidFill>
              <a:latin typeface="Arial"/>
            </a:endParaRPr>
          </a:p>
          <a:p>
            <a:pPr marL="228600" indent="-228600" defTabSz="914400">
              <a:lnSpc>
                <a:spcPct val="90000"/>
              </a:lnSpc>
              <a:spcBef>
                <a:spcPts val="1400"/>
              </a:spcBef>
              <a:buClr>
                <a:srgbClr val="292929"/>
              </a:buClr>
              <a:buFont typeface="Arial"/>
              <a:buChar char="•"/>
            </a:pPr>
            <a:r>
              <a:rPr b="0" lang="en-US" sz="1800" spc="-1" strike="noStrike">
                <a:solidFill>
                  <a:schemeClr val="accent3">
                    <a:lumMod val="25000"/>
                  </a:schemeClr>
                </a:solidFill>
                <a:latin typeface="Abadi"/>
                <a:ea typeface="Microsoft YaHei"/>
              </a:rPr>
              <a:t>Project benefits:</a:t>
            </a:r>
            <a:endParaRPr b="0" lang="en-US" sz="1800" spc="-1" strike="noStrike">
              <a:solidFill>
                <a:srgbClr val="000000"/>
              </a:solidFill>
              <a:latin typeface="Arial"/>
            </a:endParaRPr>
          </a:p>
          <a:p>
            <a:pPr lvl="1" marL="432000" indent="-216000" defTabSz="914400">
              <a:lnSpc>
                <a:spcPct val="9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ea typeface="Microsoft YaHei"/>
              </a:rPr>
              <a:t>make spacial travel more accessible and reliable</a:t>
            </a:r>
            <a:endParaRPr b="0" lang="en-US" sz="1800" spc="-1" strike="noStrike">
              <a:solidFill>
                <a:srgbClr val="000000"/>
              </a:solidFill>
              <a:latin typeface="Arial"/>
            </a:endParaRPr>
          </a:p>
          <a:p>
            <a:pPr lvl="1" marL="432000" indent="-216000" defTabSz="914400">
              <a:lnSpc>
                <a:spcPct val="9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ea typeface="Microsoft YaHei"/>
              </a:rPr>
              <a:t>cut costs of the project drastically</a:t>
            </a:r>
            <a:endParaRPr b="0" lang="en-US" sz="1800" spc="-1" strike="noStrike">
              <a:solidFill>
                <a:srgbClr val="000000"/>
              </a:solidFill>
              <a:latin typeface="Arial"/>
            </a:endParaRPr>
          </a:p>
          <a:p>
            <a:pPr marL="228600" indent="-228600" defTabSz="914400">
              <a:lnSpc>
                <a:spcPct val="90000"/>
              </a:lnSpc>
              <a:spcBef>
                <a:spcPts val="1400"/>
              </a:spcBef>
              <a:buClr>
                <a:srgbClr val="292929"/>
              </a:buClr>
              <a:buFont typeface="Arial"/>
              <a:buChar char="•"/>
            </a:pPr>
            <a:r>
              <a:rPr b="0" lang="en-US" sz="1800" spc="-1" strike="noStrike">
                <a:solidFill>
                  <a:schemeClr val="accent3">
                    <a:lumMod val="25000"/>
                  </a:schemeClr>
                </a:solidFill>
                <a:latin typeface="Abadi"/>
                <a:ea typeface="Microsoft YaHei"/>
              </a:rPr>
              <a:t>The problem is to identify whether the rocket succeed on the Stage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KSC LC-39A Success Rates</a:t>
            </a:r>
            <a:endParaRPr b="0" lang="en-US" sz="4000" spc="-1" strike="noStrike">
              <a:solidFill>
                <a:srgbClr val="000000"/>
              </a:solidFill>
              <a:latin typeface="Arial"/>
            </a:endParaRPr>
          </a:p>
        </p:txBody>
      </p:sp>
      <p:pic>
        <p:nvPicPr>
          <p:cNvPr id="273" name="" descr=""/>
          <p:cNvPicPr/>
          <p:nvPr/>
        </p:nvPicPr>
        <p:blipFill>
          <a:blip r:embed="rId2"/>
          <a:stretch/>
        </p:blipFill>
        <p:spPr>
          <a:xfrm>
            <a:off x="360" y="1371600"/>
            <a:ext cx="12191760" cy="3266280"/>
          </a:xfrm>
          <a:prstGeom prst="rect">
            <a:avLst/>
          </a:prstGeom>
          <a:ln w="0">
            <a:noFill/>
          </a:ln>
        </p:spPr>
      </p:pic>
      <p:sp>
        <p:nvSpPr>
          <p:cNvPr id="274" name="PlaceHolder 25"/>
          <p:cNvSpPr txBox="1"/>
          <p:nvPr/>
        </p:nvSpPr>
        <p:spPr>
          <a:xfrm>
            <a:off x="818640" y="502992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KSC LC-39A has the greatest success rates in contrast to other launch sites.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705FBFBC-77BF-4328-8BAE-75ADC2198948}"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75000"/>
          </a:bodyPr>
          <a:p>
            <a:pPr defTabSz="914400">
              <a:lnSpc>
                <a:spcPct val="90000"/>
              </a:lnSpc>
            </a:pPr>
            <a:r>
              <a:rPr b="0" lang="en-US" sz="4000" spc="-1" strike="noStrike">
                <a:solidFill>
                  <a:srgbClr val="0b49cb"/>
                </a:solidFill>
                <a:latin typeface="Abadi"/>
                <a:ea typeface="IBM Plex Mono SemiBold"/>
              </a:rPr>
              <a:t>Correlation between Payload and Success for All Sites</a:t>
            </a:r>
            <a:endParaRPr b="0" lang="en-US" sz="4000" spc="-1" strike="noStrike">
              <a:solidFill>
                <a:srgbClr val="000000"/>
              </a:solidFill>
              <a:latin typeface="Arial"/>
            </a:endParaRPr>
          </a:p>
        </p:txBody>
      </p:sp>
      <p:pic>
        <p:nvPicPr>
          <p:cNvPr id="276" name="" descr=""/>
          <p:cNvPicPr/>
          <p:nvPr/>
        </p:nvPicPr>
        <p:blipFill>
          <a:blip r:embed="rId2"/>
          <a:stretch/>
        </p:blipFill>
        <p:spPr>
          <a:xfrm>
            <a:off x="152640" y="1362600"/>
            <a:ext cx="5790960" cy="2752200"/>
          </a:xfrm>
          <a:prstGeom prst="rect">
            <a:avLst/>
          </a:prstGeom>
          <a:ln w="0">
            <a:noFill/>
          </a:ln>
        </p:spPr>
      </p:pic>
      <p:pic>
        <p:nvPicPr>
          <p:cNvPr id="277" name="" descr=""/>
          <p:cNvPicPr/>
          <p:nvPr/>
        </p:nvPicPr>
        <p:blipFill>
          <a:blip r:embed="rId3"/>
          <a:stretch/>
        </p:blipFill>
        <p:spPr>
          <a:xfrm>
            <a:off x="6172200" y="1371600"/>
            <a:ext cx="5683680" cy="2743200"/>
          </a:xfrm>
          <a:prstGeom prst="rect">
            <a:avLst/>
          </a:prstGeom>
          <a:ln w="0">
            <a:noFill/>
          </a:ln>
        </p:spPr>
      </p:pic>
      <p:sp>
        <p:nvSpPr>
          <p:cNvPr id="278" name="PlaceHolder 26"/>
          <p:cNvSpPr txBox="1"/>
          <p:nvPr/>
        </p:nvSpPr>
        <p:spPr>
          <a:xfrm>
            <a:off x="819000" y="503028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payload mass ranges from the 3000 to 4000 kg and from the 6000 to 9000 kg have the largest success rates.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6D6DB43C-932A-40E8-9405-8A75016A0FDB}"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81" name="" descr=""/>
          <p:cNvPicPr/>
          <p:nvPr/>
        </p:nvPicPr>
        <p:blipFill>
          <a:blip r:embed="rId2"/>
          <a:stretch/>
        </p:blipFill>
        <p:spPr>
          <a:xfrm>
            <a:off x="3436200" y="1402200"/>
            <a:ext cx="5319360" cy="3398400"/>
          </a:xfrm>
          <a:prstGeom prst="rect">
            <a:avLst/>
          </a:prstGeom>
          <a:ln w="0">
            <a:noFill/>
          </a:ln>
        </p:spPr>
      </p:pic>
      <p:sp>
        <p:nvSpPr>
          <p:cNvPr id="282" name="PlaceHolder 27"/>
          <p:cNvSpPr txBox="1"/>
          <p:nvPr/>
        </p:nvSpPr>
        <p:spPr>
          <a:xfrm>
            <a:off x="819360" y="5030640"/>
            <a:ext cx="10564920" cy="16045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Support vector classifier performs the best both for training and testing data sets with relative accuracies </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83C5382-0A03-4F08-8C4E-F4EA4754B7C3}"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84" name="" descr=""/>
          <p:cNvPicPr/>
          <p:nvPr/>
        </p:nvPicPr>
        <p:blipFill>
          <a:blip r:embed="rId2"/>
          <a:stretch/>
        </p:blipFill>
        <p:spPr>
          <a:xfrm>
            <a:off x="3695760" y="1371600"/>
            <a:ext cx="4800600" cy="4038480"/>
          </a:xfrm>
          <a:prstGeom prst="rect">
            <a:avLst/>
          </a:prstGeom>
          <a:ln w="0">
            <a:noFill/>
          </a:ln>
        </p:spPr>
      </p:pic>
      <p:sp>
        <p:nvSpPr>
          <p:cNvPr id="285" name="PlaceHolder 28"/>
          <p:cNvSpPr txBox="1"/>
          <p:nvPr/>
        </p:nvSpPr>
        <p:spPr>
          <a:xfrm>
            <a:off x="819720" y="5486400"/>
            <a:ext cx="10564920" cy="1149120"/>
          </a:xfrm>
          <a:prstGeom prst="rect">
            <a:avLst/>
          </a:prstGeom>
          <a:noFill/>
          <a:ln w="0">
            <a:noFill/>
          </a:ln>
        </p:spPr>
        <p:txBody>
          <a:bodyPr lIns="90000" rIns="90000" tIns="45000" bIns="45000" anchor="t">
            <a:normAutofit/>
          </a:bodyPr>
          <a:p>
            <a:r>
              <a:rPr b="0" lang="en-US" sz="1800" spc="-1" strike="noStrike">
                <a:solidFill>
                  <a:srgbClr val="000000"/>
                </a:solidFill>
                <a:latin typeface="Arial"/>
                <a:ea typeface="Microsoft YaHei"/>
              </a:rPr>
              <a:t>The confusion matrix of the Support vector classifier is presented. It estimated correctly 12 successful and 5 failed cases.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0BF61BB2-AB7E-4B0A-90DC-37D076951D4D}"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6" name="PlaceHolder 1"/>
          <p:cNvSpPr>
            <a:spLocks noGrp="1"/>
          </p:cNvSpPr>
          <p:nvPr>
            <p:ph/>
          </p:nvPr>
        </p:nvSpPr>
        <p:spPr>
          <a:xfrm>
            <a:off x="770040" y="1594440"/>
            <a:ext cx="10659960" cy="4349160"/>
          </a:xfrm>
          <a:prstGeom prst="rect">
            <a:avLst/>
          </a:prstGeom>
          <a:noFill/>
          <a:ln w="0">
            <a:noFill/>
          </a:ln>
        </p:spPr>
        <p:txBody>
          <a:bodyPr lIns="90000" rIns="90000" tIns="45000" bIns="45000" anchor="ctr">
            <a:normAutofit/>
          </a:bodyPr>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The data used in the project were taken from SpaceX API and Wikipedia</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Visualization and dashboards were presented</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The model was created with the highest accuracy of 79.6% on training and 94.4% on testing data set</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More data is needed to draw more reliable insights</a:t>
            </a:r>
            <a:endParaRPr b="0" lang="en-US" sz="1800" spc="-1" strike="noStrike">
              <a:solidFill>
                <a:srgbClr val="000000"/>
              </a:solidFill>
              <a:latin typeface="Arial"/>
            </a:endParaRPr>
          </a:p>
          <a:p>
            <a:pPr indent="0" defTabSz="914400">
              <a:lnSpc>
                <a:spcPct val="100000"/>
              </a:lnSpc>
              <a:spcBef>
                <a:spcPts val="1400"/>
              </a:spcBef>
              <a:buNone/>
              <a:tabLst>
                <a:tab algn="l" pos="0"/>
              </a:tabLst>
            </a:pPr>
            <a:endParaRPr b="0" lang="en-US" sz="1800" spc="-1" strike="noStrike">
              <a:solidFill>
                <a:srgbClr val="000000"/>
              </a:solidFill>
              <a:latin typeface="Arial"/>
            </a:endParaRPr>
          </a:p>
        </p:txBody>
      </p:sp>
      <p:sp>
        <p:nvSpPr>
          <p:cNvPr id="28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644FCECA-4425-4135-B0F0-80C8F0625212}"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289" name="PlaceHolder 29"/>
          <p:cNvSpPr txBox="1"/>
          <p:nvPr/>
        </p:nvSpPr>
        <p:spPr>
          <a:xfrm>
            <a:off x="770040" y="1371600"/>
            <a:ext cx="10659960" cy="4349160"/>
          </a:xfrm>
          <a:prstGeom prst="rect">
            <a:avLst/>
          </a:prstGeom>
          <a:noFill/>
          <a:ln w="0">
            <a:noFill/>
          </a:ln>
        </p:spPr>
        <p:txBody>
          <a:bodyPr lIns="90000" rIns="90000" tIns="45000" bIns="45000" anchor="ctr">
            <a:normAutofit/>
          </a:bodyPr>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All the datasets used in the lab were taken from the IBM cloud:</a:t>
            </a:r>
            <a:br>
              <a:rPr sz="1800"/>
            </a:br>
            <a:r>
              <a:rPr b="0" lang="en-US" sz="1800" spc="-1" strike="noStrike" u="sng">
                <a:solidFill>
                  <a:schemeClr val="accent3">
                    <a:lumMod val="25000"/>
                  </a:schemeClr>
                </a:solidFill>
                <a:uFillTx/>
                <a:latin typeface="Abadi"/>
                <a:hlinkClick r:id="rId2"/>
              </a:rPr>
              <a:t>https://cf-courses-data.s3.us.cloud-object-storage.appdomain.cloud/IBM-DS0321EN-SkillsNetwork/datasets/</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Repository:</a:t>
            </a:r>
            <a:br>
              <a:rPr sz="1800"/>
            </a:br>
            <a:r>
              <a:rPr b="0" lang="en-US" sz="1800" spc="-1" strike="noStrike" u="sng">
                <a:solidFill>
                  <a:schemeClr val="accent3">
                    <a:lumMod val="25000"/>
                  </a:schemeClr>
                </a:solidFill>
                <a:uFillTx/>
                <a:latin typeface="Abadi"/>
                <a:hlinkClick r:id="rId3"/>
              </a:rPr>
              <a:t>https://github.com/Dimonoy/IBM-Course-Projects</a:t>
            </a:r>
            <a:endParaRPr b="0" lang="en-US" sz="1800" spc="-1" strike="noStrike">
              <a:solidFill>
                <a:srgbClr val="000000"/>
              </a:solidFill>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Notebooks:</a:t>
            </a:r>
            <a:br>
              <a:rPr sz="1800"/>
            </a:br>
            <a:r>
              <a:rPr b="0" lang="en-US" sz="1800" spc="-1" strike="noStrike" u="sng">
                <a:solidFill>
                  <a:schemeClr val="accent3">
                    <a:lumMod val="25000"/>
                  </a:schemeClr>
                </a:solidFill>
                <a:uFillTx/>
                <a:latin typeface="Abadi"/>
                <a:hlinkClick r:id="rId4"/>
              </a:rPr>
              <a:t>https://github.com/Dimonoy/IBM-Course-Projects/tree/master/Final-project</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3936B3C2-0B45-4CB3-84B3-C28AA54F368E}"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F5E0E034-5B0F-4F66-9F19-A2703B251840}"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6" name="TextBox 1"/>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5172120" cy="3675600"/>
          </a:xfrm>
          <a:prstGeom prst="rect">
            <a:avLst/>
          </a:prstGeom>
          <a:noFill/>
          <a:ln w="0">
            <a:noFill/>
          </a:ln>
        </p:spPr>
        <p:style>
          <a:lnRef idx="0"/>
          <a:fillRef idx="0"/>
          <a:effectRef idx="0"/>
          <a:fontRef idx="minor"/>
        </p:style>
        <p:txBody>
          <a:bodyPr lIns="90000" rIns="90000" tIns="45000" bIns="45000" anchor="t">
            <a:normAutofit/>
          </a:bodyPr>
          <a:p>
            <a:pPr defTabSz="914400">
              <a:lnSpc>
                <a:spcPct val="115000"/>
              </a:lnSpc>
              <a:spcBef>
                <a:spcPts val="1400"/>
              </a:spcBef>
              <a:tabLst>
                <a:tab algn="l" pos="0"/>
              </a:tabLst>
            </a:pPr>
            <a:r>
              <a:rPr b="0" lang="en-US" sz="1800" spc="-1" strike="noStrike">
                <a:solidFill>
                  <a:srgbClr val="0b49cb"/>
                </a:solidFill>
                <a:latin typeface="Abadi"/>
              </a:rPr>
              <a:t>Executive Summary</a:t>
            </a:r>
            <a:endParaRPr b="0" lang="en-US" sz="1800" spc="-1" strike="noStrike">
              <a:solidFill>
                <a:srgbClr val="000000"/>
              </a:solidFill>
              <a:latin typeface="Arial"/>
            </a:endParaRPr>
          </a:p>
          <a:p>
            <a:pPr marL="228600" indent="-228600" defTabSz="914400">
              <a:lnSpc>
                <a:spcPct val="115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rPr>
              <a:t>Data collection methodology:</a:t>
            </a:r>
            <a:endParaRPr b="0" lang="en-US" sz="1800" spc="-1" strike="noStrike">
              <a:solidFill>
                <a:srgbClr val="000000"/>
              </a:solidFill>
              <a:latin typeface="Arial"/>
            </a:endParaRPr>
          </a:p>
          <a:p>
            <a:pPr lvl="1" marL="685800" indent="-228600" defTabSz="914400">
              <a:lnSpc>
                <a:spcPct val="115000"/>
              </a:lnSpc>
              <a:spcBef>
                <a:spcPts val="1400"/>
              </a:spcBef>
              <a:buClr>
                <a:srgbClr val="767171"/>
              </a:buClr>
              <a:buFont typeface="Arial"/>
              <a:buChar char="•"/>
              <a:tabLst>
                <a:tab algn="l" pos="0"/>
              </a:tabLst>
            </a:pPr>
            <a:r>
              <a:rPr b="0" lang="en-US" sz="1800" spc="-1" strike="noStrike">
                <a:solidFill>
                  <a:schemeClr val="lt2">
                    <a:lumMod val="50000"/>
                  </a:schemeClr>
                </a:solidFill>
                <a:latin typeface="Abadi"/>
              </a:rPr>
              <a:t>official “SpaceX” API</a:t>
            </a:r>
            <a:endParaRPr b="0" lang="en-US" sz="1800" spc="-1" strike="noStrike">
              <a:solidFill>
                <a:srgbClr val="000000"/>
              </a:solidFill>
              <a:latin typeface="Arial"/>
            </a:endParaRPr>
          </a:p>
          <a:p>
            <a:pPr marL="228600" indent="-228600" defTabSz="914400">
              <a:lnSpc>
                <a:spcPct val="115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rPr>
              <a:t>Perform data wrangling</a:t>
            </a:r>
            <a:endParaRPr b="0" lang="en-US" sz="1800" spc="-1" strike="noStrike">
              <a:solidFill>
                <a:srgbClr val="000000"/>
              </a:solidFill>
              <a:latin typeface="Arial"/>
            </a:endParaRPr>
          </a:p>
          <a:p>
            <a:pPr lvl="1" marL="685800" indent="-228600" defTabSz="914400">
              <a:lnSpc>
                <a:spcPct val="115000"/>
              </a:lnSpc>
              <a:spcBef>
                <a:spcPts val="1400"/>
              </a:spcBef>
              <a:buClr>
                <a:srgbClr val="767171"/>
              </a:buClr>
              <a:buFont typeface="Arial"/>
              <a:buChar char="•"/>
              <a:tabLst>
                <a:tab algn="l" pos="0"/>
              </a:tabLst>
            </a:pPr>
            <a:r>
              <a:rPr b="0" lang="en-US" sz="1800" spc="-1" strike="noStrike">
                <a:solidFill>
                  <a:schemeClr val="lt2">
                    <a:lumMod val="50000"/>
                  </a:schemeClr>
                </a:solidFill>
                <a:latin typeface="Abadi"/>
              </a:rPr>
              <a:t>features encoding</a:t>
            </a:r>
            <a:endParaRPr b="0" lang="en-US" sz="1800" spc="-1" strike="noStrike">
              <a:solidFill>
                <a:srgbClr val="000000"/>
              </a:solidFill>
              <a:latin typeface="Arial"/>
            </a:endParaRPr>
          </a:p>
          <a:p>
            <a:pPr lvl="1" marL="685800" indent="-228600" defTabSz="914400">
              <a:lnSpc>
                <a:spcPct val="115000"/>
              </a:lnSpc>
              <a:spcBef>
                <a:spcPts val="1400"/>
              </a:spcBef>
              <a:buClr>
                <a:srgbClr val="767171"/>
              </a:buClr>
              <a:buFont typeface="Arial"/>
              <a:buChar char="•"/>
              <a:tabLst>
                <a:tab algn="l" pos="0"/>
              </a:tabLst>
            </a:pPr>
            <a:r>
              <a:rPr b="0" lang="en-US" sz="1800" spc="-1" strike="noStrike">
                <a:solidFill>
                  <a:schemeClr val="lt2">
                    <a:lumMod val="50000"/>
                  </a:schemeClr>
                </a:solidFill>
                <a:latin typeface="Abadi"/>
              </a:rPr>
              <a:t>missing values handling</a:t>
            </a:r>
            <a:endParaRPr b="0" lang="en-US" sz="1800" spc="-1" strike="noStrike">
              <a:solidFill>
                <a:srgbClr val="000000"/>
              </a:solidFill>
              <a:latin typeface="Arial"/>
            </a:endParaRPr>
          </a:p>
          <a:p>
            <a:pPr defTabSz="914400">
              <a:lnSpc>
                <a:spcPct val="115000"/>
              </a:lnSpc>
              <a:spcBef>
                <a:spcPts val="1400"/>
              </a:spcBef>
              <a:tabLst>
                <a:tab algn="l" pos="0"/>
              </a:tabLst>
            </a:pPr>
            <a:endParaRPr b="0" lang="en-US" sz="1800" spc="-1" strike="noStrike">
              <a:solidFill>
                <a:srgbClr val="000000"/>
              </a:solidFill>
              <a:latin typeface="Arial"/>
            </a:endParaRPr>
          </a:p>
          <a:p>
            <a:pPr defTabSz="914400">
              <a:lnSpc>
                <a:spcPct val="115000"/>
              </a:lnSpc>
              <a:spcBef>
                <a:spcPts val="1400"/>
              </a:spcBef>
              <a:tabLst>
                <a:tab algn="l" pos="0"/>
              </a:tabLst>
            </a:pPr>
            <a:endParaRPr b="0" lang="en-US" sz="1800" spc="-1" strike="noStrike">
              <a:solidFill>
                <a:srgbClr val="000000"/>
              </a:solidFill>
              <a:latin typeface="Arial"/>
            </a:endParaRPr>
          </a:p>
          <a:p>
            <a:pPr defTabSz="914400">
              <a:lnSpc>
                <a:spcPct val="115000"/>
              </a:lnSpc>
              <a:spcBef>
                <a:spcPts val="1400"/>
              </a:spcBef>
              <a:tabLst>
                <a:tab algn="l" pos="0"/>
              </a:tabLst>
            </a:pPr>
            <a:endParaRPr b="0" lang="en-US" sz="1800" spc="-1" strike="noStrike">
              <a:solidFill>
                <a:srgbClr val="000000"/>
              </a:solidFill>
              <a:latin typeface="Arial"/>
            </a:endParaRPr>
          </a:p>
          <a:p>
            <a:pPr defTabSz="914400">
              <a:lnSpc>
                <a:spcPct val="115000"/>
              </a:lnSpc>
              <a:spcBef>
                <a:spcPts val="1400"/>
              </a:spcBef>
              <a:tabLst>
                <a:tab algn="l" pos="0"/>
              </a:tabLst>
            </a:pPr>
            <a:endParaRPr b="0" lang="en-US" sz="1800" spc="-1" strike="noStrike">
              <a:solidFill>
                <a:srgbClr val="000000"/>
              </a:solidFill>
              <a:latin typeface="Arial"/>
            </a:endParaRPr>
          </a:p>
          <a:p>
            <a:pPr defTabSz="914400">
              <a:lnSpc>
                <a:spcPct val="115000"/>
              </a:lnSpc>
              <a:spcBef>
                <a:spcPts val="1400"/>
              </a:spcBef>
              <a:tabLst>
                <a:tab algn="l" pos="0"/>
              </a:tabLst>
            </a:pPr>
            <a:endParaRPr b="0" lang="en-US" sz="1800" spc="-1" strike="noStrike">
              <a:solidFill>
                <a:srgbClr val="000000"/>
              </a:solidFill>
              <a:latin typeface="Arial"/>
            </a:endParaRPr>
          </a:p>
        </p:txBody>
      </p:sp>
      <p:sp>
        <p:nvSpPr>
          <p:cNvPr id="17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179" name="Content Placeholder 1"/>
          <p:cNvSpPr/>
          <p:nvPr/>
        </p:nvSpPr>
        <p:spPr>
          <a:xfrm>
            <a:off x="5029200" y="1600200"/>
            <a:ext cx="6857640" cy="4799880"/>
          </a:xfrm>
          <a:prstGeom prst="rect">
            <a:avLst/>
          </a:prstGeom>
          <a:noFill/>
          <a:ln w="0">
            <a:noFill/>
          </a:ln>
        </p:spPr>
        <p:style>
          <a:lnRef idx="0"/>
          <a:fillRef idx="0"/>
          <a:effectRef idx="0"/>
          <a:fontRef idx="minor"/>
        </p:style>
        <p:txBody>
          <a:bodyPr lIns="90000" rIns="90000" tIns="45000" bIns="45000" anchor="t">
            <a:normAutofit/>
          </a:bodyPr>
          <a:p>
            <a:pPr defTabSz="914400">
              <a:lnSpc>
                <a:spcPct val="200000"/>
              </a:lnSpc>
              <a:spcBef>
                <a:spcPts val="1400"/>
              </a:spcBef>
              <a:tabLst>
                <a:tab algn="l" pos="0"/>
              </a:tabLst>
            </a:pPr>
            <a:endParaRPr b="0" lang="en-US" sz="1800" spc="-1" strike="noStrike">
              <a:solidFill>
                <a:srgbClr val="000000"/>
              </a:solidFill>
              <a:latin typeface="Arial"/>
            </a:endParaRPr>
          </a:p>
          <a:p>
            <a:pPr marL="228600" indent="-228600" defTabSz="914400">
              <a:lnSpc>
                <a:spcPct val="200000"/>
              </a:lnSpc>
              <a:buClr>
                <a:srgbClr val="292929"/>
              </a:buClr>
              <a:buFont typeface="Arial"/>
              <a:buChar char="•"/>
              <a:tabLst>
                <a:tab algn="l" pos="0"/>
              </a:tabLst>
            </a:pPr>
            <a:r>
              <a:rPr b="0" lang="en-US" sz="1800" spc="-1" strike="noStrike">
                <a:solidFill>
                  <a:schemeClr val="accent3">
                    <a:lumMod val="25000"/>
                  </a:schemeClr>
                </a:solidFill>
                <a:latin typeface="Abadi"/>
              </a:rPr>
              <a:t>Perform exploratory data analysis (EDA) using visualization and SQL</a:t>
            </a:r>
            <a:endParaRPr b="0" lang="en-US" sz="1800" spc="-1" strike="noStrike">
              <a:solidFill>
                <a:srgbClr val="000000"/>
              </a:solidFill>
              <a:latin typeface="Arial"/>
            </a:endParaRPr>
          </a:p>
          <a:p>
            <a:pPr marL="228600" indent="-228600" defTabSz="914400">
              <a:lnSpc>
                <a:spcPct val="200000"/>
              </a:lnSpc>
              <a:buClr>
                <a:srgbClr val="292929"/>
              </a:buClr>
              <a:buFont typeface="Arial"/>
              <a:buChar char="•"/>
              <a:tabLst>
                <a:tab algn="l" pos="0"/>
              </a:tabLst>
            </a:pPr>
            <a:r>
              <a:rPr b="0" lang="en-US" sz="1800" spc="-1" strike="noStrike">
                <a:solidFill>
                  <a:schemeClr val="accent3">
                    <a:lumMod val="25000"/>
                  </a:schemeClr>
                </a:solidFill>
                <a:latin typeface="Abadi"/>
              </a:rPr>
              <a:t>Perform interactive visual analytics using Folium and Plotly Dash</a:t>
            </a:r>
            <a:endParaRPr b="0" lang="en-US" sz="1800" spc="-1" strike="noStrike">
              <a:solidFill>
                <a:srgbClr val="000000"/>
              </a:solidFill>
              <a:latin typeface="Arial"/>
            </a:endParaRPr>
          </a:p>
          <a:p>
            <a:pPr marL="228600" indent="-228600" defTabSz="914400">
              <a:lnSpc>
                <a:spcPct val="200000"/>
              </a:lnSpc>
              <a:buClr>
                <a:srgbClr val="292929"/>
              </a:buClr>
              <a:buFont typeface="Arial"/>
              <a:buChar char="•"/>
              <a:tabLst>
                <a:tab algn="l" pos="0"/>
              </a:tabLst>
            </a:pPr>
            <a:r>
              <a:rPr b="0" lang="en-US" sz="1800" spc="-1" strike="noStrike">
                <a:solidFill>
                  <a:schemeClr val="accent3">
                    <a:lumMod val="25000"/>
                  </a:schemeClr>
                </a:solidFill>
                <a:latin typeface="Abadi"/>
              </a:rPr>
              <a:t>Perform predictive analysis using classification models</a:t>
            </a:r>
            <a:endParaRPr b="0" lang="en-US" sz="1800" spc="-1" strike="noStrike">
              <a:solidFill>
                <a:srgbClr val="000000"/>
              </a:solidFill>
              <a:latin typeface="Arial"/>
            </a:endParaRPr>
          </a:p>
          <a:p>
            <a:pPr lvl="1" marL="685800" indent="-228600" defTabSz="914400">
              <a:lnSpc>
                <a:spcPct val="200000"/>
              </a:lnSpc>
              <a:buClr>
                <a:srgbClr val="767171"/>
              </a:buClr>
              <a:buFont typeface="Arial"/>
              <a:buChar char="•"/>
              <a:tabLst>
                <a:tab algn="l" pos="0"/>
              </a:tabLst>
            </a:pPr>
            <a:r>
              <a:rPr b="0" lang="en-US" sz="1800" spc="-1" strike="noStrike">
                <a:solidFill>
                  <a:schemeClr val="lt2">
                    <a:lumMod val="50000"/>
                  </a:schemeClr>
                </a:solidFill>
                <a:latin typeface="Abadi"/>
              </a:rPr>
              <a:t>How to build, tune, evaluate classification models</a:t>
            </a:r>
            <a:endParaRPr b="0" lang="en-US" sz="1800" spc="-1" strike="noStrike">
              <a:solidFill>
                <a:srgbClr val="000000"/>
              </a:solidFill>
              <a:latin typeface="Arial"/>
            </a:endParaRPr>
          </a:p>
          <a:p>
            <a:pPr defTabSz="914400">
              <a:lnSpc>
                <a:spcPct val="200000"/>
              </a:lnSpc>
              <a:spcBef>
                <a:spcPts val="1400"/>
              </a:spcBef>
              <a:tabLst>
                <a:tab algn="l" pos="0"/>
              </a:tabLst>
            </a:pPr>
            <a:endParaRPr b="0" lang="en-US" sz="1800" spc="-1" strike="noStrike">
              <a:solidFill>
                <a:srgbClr val="000000"/>
              </a:solidFill>
              <a:latin typeface="Arial"/>
            </a:endParaRPr>
          </a:p>
          <a:p>
            <a:pPr defTabSz="914400">
              <a:lnSpc>
                <a:spcPct val="200000"/>
              </a:lnSpc>
              <a:spcBef>
                <a:spcPts val="1400"/>
              </a:spcBef>
              <a:tabLst>
                <a:tab algn="l" pos="0"/>
              </a:tabLst>
            </a:pPr>
            <a:endParaRPr b="0" lang="en-US" sz="1800" spc="-1" strike="noStrike">
              <a:solidFill>
                <a:srgbClr val="000000"/>
              </a:solidFill>
              <a:latin typeface="Arial"/>
            </a:endParaRPr>
          </a:p>
          <a:p>
            <a:pPr defTabSz="914400">
              <a:lnSpc>
                <a:spcPct val="200000"/>
              </a:lnSpc>
              <a:spcBef>
                <a:spcPts val="1400"/>
              </a:spcBef>
              <a:tabLst>
                <a:tab algn="l" pos="0"/>
              </a:tabLst>
            </a:pPr>
            <a:endParaRPr b="0" lang="en-US" sz="1800" spc="-1" strike="noStrike">
              <a:solidFill>
                <a:srgbClr val="000000"/>
              </a:solidFill>
              <a:latin typeface="Arial"/>
            </a:endParaRPr>
          </a:p>
          <a:p>
            <a:pPr defTabSz="914400">
              <a:lnSpc>
                <a:spcPct val="200000"/>
              </a:lnSpc>
              <a:spcBef>
                <a:spcPts val="1400"/>
              </a:spcBef>
              <a:tabLst>
                <a:tab algn="l" pos="0"/>
              </a:tabLst>
            </a:pPr>
            <a:endParaRPr b="0" lang="en-US" sz="1800" spc="-1" strike="noStrike">
              <a:solidFill>
                <a:srgbClr val="000000"/>
              </a:solidFill>
              <a:latin typeface="Arial"/>
            </a:endParaRPr>
          </a:p>
          <a:p>
            <a:pPr defTabSz="914400">
              <a:lnSpc>
                <a:spcPct val="200000"/>
              </a:lnSpc>
              <a:spcBef>
                <a:spcPts val="1400"/>
              </a:spcBef>
              <a:tabLst>
                <a:tab algn="l" pos="0"/>
              </a:tabLst>
            </a:pP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C626230-9E6C-44ED-A4D3-B1201DE47FAB}"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181" name="PlaceHolder 1"/>
          <p:cNvSpPr/>
          <p:nvPr/>
        </p:nvSpPr>
        <p:spPr>
          <a:xfrm>
            <a:off x="770040" y="1825560"/>
            <a:ext cx="10513440" cy="1830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417"/>
              </a:spcBef>
              <a:tabLst>
                <a:tab algn="l" pos="0"/>
              </a:tabLst>
            </a:pPr>
            <a:r>
              <a:rPr b="0" lang="en-US" sz="1800" spc="-1" strike="noStrike">
                <a:solidFill>
                  <a:schemeClr val="accent3">
                    <a:lumMod val="25000"/>
                  </a:schemeClr>
                </a:solidFill>
                <a:latin typeface="Abadi"/>
                <a:ea typeface="Microsoft YaHei"/>
              </a:rPr>
              <a:t>All the data was collected from SpaceX API by requesting them through REST API.</a:t>
            </a:r>
            <a:endParaRPr b="0" lang="en-US" sz="1800" spc="-1" strike="noStrike">
              <a:solidFill>
                <a:srgbClr val="000000"/>
              </a:solidFill>
              <a:latin typeface="Arial"/>
            </a:endParaRPr>
          </a:p>
          <a:p>
            <a:pPr defTabSz="914400">
              <a:lnSpc>
                <a:spcPct val="100000"/>
              </a:lnSpc>
              <a:spcBef>
                <a:spcPts val="1417"/>
              </a:spcBef>
              <a:tabLst>
                <a:tab algn="l" pos="0"/>
              </a:tabLst>
            </a:pPr>
            <a:r>
              <a:rPr b="0" lang="en-US" sz="1800" spc="-1" strike="noStrike">
                <a:solidFill>
                  <a:schemeClr val="accent3">
                    <a:lumMod val="25000"/>
                  </a:schemeClr>
                </a:solidFill>
                <a:latin typeface="Abadi"/>
                <a:ea typeface="Microsoft YaHei"/>
              </a:rPr>
              <a:t>You need to present your data collection process use key phrases and flowcharts</a:t>
            </a:r>
            <a:endParaRPr b="0" lang="en-US" sz="1800" spc="-1" strike="noStrike">
              <a:solidFill>
                <a:srgbClr val="000000"/>
              </a:solidFill>
              <a:latin typeface="Arial"/>
            </a:endParaRPr>
          </a:p>
          <a:p>
            <a:pPr defTabSz="914400">
              <a:lnSpc>
                <a:spcPct val="100000"/>
              </a:lnSpc>
              <a:spcBef>
                <a:spcPts val="1417"/>
              </a:spcBef>
              <a:tabLst>
                <a:tab algn="l" pos="0"/>
              </a:tabLst>
            </a:pPr>
            <a:endParaRPr b="0" lang="en-US" sz="1800" spc="-1" strike="noStrike">
              <a:solidFill>
                <a:srgbClr val="000000"/>
              </a:solidFill>
              <a:latin typeface="Arial"/>
            </a:endParaRPr>
          </a:p>
        </p:txBody>
      </p:sp>
      <p:pic>
        <p:nvPicPr>
          <p:cNvPr id="182" name="" descr=""/>
          <p:cNvPicPr/>
          <p:nvPr/>
        </p:nvPicPr>
        <p:blipFill>
          <a:blip r:embed="rId2"/>
          <a:stretch/>
        </p:blipFill>
        <p:spPr>
          <a:xfrm>
            <a:off x="685800" y="4114800"/>
            <a:ext cx="10887840" cy="989640"/>
          </a:xfrm>
          <a:prstGeom prst="rect">
            <a:avLst/>
          </a:prstGeom>
          <a:ln w="0">
            <a:noFill/>
          </a:ln>
        </p:spPr>
      </p:pic>
      <p:sp>
        <p:nvSpPr>
          <p:cNvPr id="2" name="PlaceHolder 1"/>
          <p:cNvSpPr>
            <a:spLocks noGrp="1"/>
          </p:cNvSpPr>
          <p:nvPr>
            <p:ph type="sldNum" idx="2"/>
          </p:nvPr>
        </p:nvSpPr>
        <p:spPr/>
        <p:txBody>
          <a:bodyPr/>
          <a:p>
            <a:fld id="{1F3C31FF-696E-48CB-9481-4505A3993B22}"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800360"/>
            <a:ext cx="4893480" cy="4599720"/>
          </a:xfrm>
          <a:prstGeom prst="rect">
            <a:avLst/>
          </a:prstGeom>
          <a:noFill/>
          <a:ln w="0">
            <a:noFill/>
          </a:ln>
        </p:spPr>
        <p:txBody>
          <a:bodyPr lIns="91440" rIns="91440" tIns="45720" bIns="45720" anchor="ctr">
            <a:normAutofit/>
          </a:bodyPr>
          <a:p>
            <a:pPr marL="228600" indent="-228600" defTabSz="914400">
              <a:lnSpc>
                <a:spcPct val="100000"/>
              </a:lnSpc>
              <a:spcBef>
                <a:spcPts val="1400"/>
              </a:spcBef>
              <a:buClr>
                <a:srgbClr val="292929"/>
              </a:buClr>
              <a:buFont typeface="Arial"/>
              <a:buChar char="•"/>
            </a:pPr>
            <a:r>
              <a:rPr b="0" lang="en-US" sz="1800" spc="-1" strike="noStrike" u="sng">
                <a:solidFill>
                  <a:srgbClr val="0563c1"/>
                </a:solidFill>
                <a:uFillTx/>
                <a:latin typeface="Abadi"/>
                <a:hlinkClick r:id="rId2"/>
              </a:rPr>
              <a:t>Requesting data</a:t>
            </a:r>
            <a:endParaRPr b="0" lang="en-US" sz="18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1800" spc="-1" strike="noStrike" u="sng">
                <a:solidFill>
                  <a:schemeClr val="accent3">
                    <a:lumMod val="25000"/>
                  </a:schemeClr>
                </a:solidFill>
                <a:uFillTx/>
                <a:latin typeface="Abadi"/>
                <a:hlinkClick r:id="rId3"/>
              </a:rPr>
              <a:t>Selecting features</a:t>
            </a:r>
            <a:endParaRPr b="0" lang="en-US" sz="1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en-US" sz="1800" spc="-1" strike="noStrike" u="sng">
                <a:solidFill>
                  <a:schemeClr val="accent3">
                    <a:lumMod val="25000"/>
                  </a:schemeClr>
                </a:solidFill>
                <a:uFillTx/>
                <a:latin typeface="Abadi"/>
                <a:hlinkClick r:id="rId4"/>
              </a:rPr>
              <a:t>Falcon models</a:t>
            </a:r>
            <a:endParaRPr b="0" lang="en-US" sz="1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en-US" sz="1800" spc="-1" strike="noStrike" u="sng">
                <a:solidFill>
                  <a:schemeClr val="accent3">
                    <a:lumMod val="25000"/>
                  </a:schemeClr>
                </a:solidFill>
                <a:uFillTx/>
                <a:latin typeface="Abadi"/>
                <a:hlinkClick r:id="rId5"/>
              </a:rPr>
              <a:t>Launch sites</a:t>
            </a:r>
            <a:endParaRPr b="0" lang="en-US" sz="1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en-US" sz="1800" spc="-1" strike="noStrike" u="sng">
                <a:solidFill>
                  <a:schemeClr val="accent3">
                    <a:lumMod val="25000"/>
                  </a:schemeClr>
                </a:solidFill>
                <a:uFillTx/>
                <a:latin typeface="Abadi"/>
                <a:hlinkClick r:id="rId6"/>
              </a:rPr>
              <a:t>Rocket payloads</a:t>
            </a:r>
            <a:endParaRPr b="0" lang="en-US" sz="1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en-US" sz="1800" spc="-1" strike="noStrike" u="sng">
                <a:solidFill>
                  <a:schemeClr val="accent3">
                    <a:lumMod val="25000"/>
                  </a:schemeClr>
                </a:solidFill>
                <a:uFillTx/>
                <a:latin typeface="Abadi"/>
                <a:hlinkClick r:id="rId7"/>
              </a:rPr>
              <a:t>Core data</a:t>
            </a:r>
            <a:endParaRPr b="0" lang="en-US"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pPr>
            <a:r>
              <a:rPr b="0" lang="en-US" sz="1800" spc="-1" strike="noStrike" u="sng">
                <a:solidFill>
                  <a:schemeClr val="accent3">
                    <a:lumMod val="25000"/>
                  </a:schemeClr>
                </a:solidFill>
                <a:uFillTx/>
                <a:latin typeface="Abadi"/>
                <a:hlinkClick r:id="rId8"/>
              </a:rPr>
              <a:t>Filtering</a:t>
            </a:r>
            <a:endParaRPr b="0" lang="en-US"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pPr>
            <a:r>
              <a:rPr b="0" lang="en-US" sz="1800" spc="-1" strike="noStrike" u="sng">
                <a:solidFill>
                  <a:schemeClr val="accent3">
                    <a:lumMod val="25000"/>
                  </a:schemeClr>
                </a:solidFill>
                <a:uFillTx/>
                <a:latin typeface="Abadi"/>
                <a:hlinkClick r:id="rId9"/>
              </a:rPr>
              <a:t>Cleaning from missing features</a:t>
            </a:r>
            <a:endParaRPr b="0" lang="en-US"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pPr>
            <a:r>
              <a:rPr b="0" lang="en-US" sz="1800" spc="-1" strike="noStrike" u="sng">
                <a:solidFill>
                  <a:schemeClr val="accent3">
                    <a:lumMod val="25000"/>
                  </a:schemeClr>
                </a:solidFill>
                <a:uFillTx/>
                <a:latin typeface="Abadi"/>
                <a:hlinkClick r:id="rId10"/>
              </a:rPr>
              <a:t>Resulting CSV</a:t>
            </a:r>
            <a:endParaRPr b="0" lang="en-US" sz="1800" spc="-1" strike="noStrike">
              <a:solidFill>
                <a:srgbClr val="000000"/>
              </a:solidFill>
              <a:latin typeface="Arial"/>
            </a:endParaRPr>
          </a:p>
          <a:p>
            <a:pPr indent="0" defTabSz="914400">
              <a:lnSpc>
                <a:spcPct val="90000"/>
              </a:lnSpc>
              <a:spcBef>
                <a:spcPts val="1001"/>
              </a:spcBef>
              <a:buNone/>
              <a:tabLst>
                <a:tab algn="l" pos="0"/>
              </a:tabLst>
            </a:pPr>
            <a:endParaRPr b="0" lang="en-US" sz="1800" spc="-1" strike="noStrike">
              <a:solidFill>
                <a:srgbClr val="000000"/>
              </a:solidFill>
              <a:latin typeface="Arial"/>
            </a:endParaRPr>
          </a:p>
          <a:p>
            <a:pPr indent="0" defTabSz="914400">
              <a:lnSpc>
                <a:spcPct val="90000"/>
              </a:lnSpc>
              <a:spcBef>
                <a:spcPts val="1001"/>
              </a:spcBef>
              <a:buNone/>
              <a:tabLst>
                <a:tab algn="l" pos="0"/>
              </a:tabLst>
            </a:pPr>
            <a:endParaRPr b="0" lang="en-US" sz="1800" spc="-1" strike="noStrike">
              <a:solidFill>
                <a:srgbClr val="000000"/>
              </a:solidFill>
              <a:latin typeface="Arial"/>
            </a:endParaRPr>
          </a:p>
        </p:txBody>
      </p:sp>
      <p:sp>
        <p:nvSpPr>
          <p:cNvPr id="18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185" name="" descr=""/>
          <p:cNvPicPr/>
          <p:nvPr/>
        </p:nvPicPr>
        <p:blipFill>
          <a:blip r:embed="rId11"/>
          <a:stretch/>
        </p:blipFill>
        <p:spPr>
          <a:xfrm>
            <a:off x="5257800" y="1371600"/>
            <a:ext cx="6263640" cy="5257080"/>
          </a:xfrm>
          <a:prstGeom prst="rect">
            <a:avLst/>
          </a:prstGeom>
          <a:ln w="0">
            <a:noFill/>
          </a:ln>
        </p:spPr>
      </p:pic>
      <p:sp>
        <p:nvSpPr>
          <p:cNvPr id="3" name="PlaceHolder 2"/>
          <p:cNvSpPr>
            <a:spLocks noGrp="1"/>
          </p:cNvSpPr>
          <p:nvPr>
            <p:ph type="sldNum" idx="2"/>
          </p:nvPr>
        </p:nvSpPr>
        <p:spPr/>
        <p:txBody>
          <a:bodyPr/>
          <a:p>
            <a:fld id="{F47F01CD-2E29-42D9-B1FE-7E2C264D2740}"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922320" y="1792440"/>
            <a:ext cx="3930120" cy="3809520"/>
          </a:xfrm>
          <a:prstGeom prst="rect">
            <a:avLst/>
          </a:prstGeom>
          <a:noFill/>
          <a:ln w="0">
            <a:noFill/>
          </a:ln>
        </p:spPr>
        <p:txBody>
          <a:bodyPr lIns="91440" rIns="91440" tIns="45720" bIns="45720" anchor="ctr">
            <a:noAutofit/>
          </a:bodyPr>
          <a:p>
            <a:pPr marL="228600" indent="-228600" defTabSz="914400">
              <a:lnSpc>
                <a:spcPct val="100000"/>
              </a:lnSpc>
              <a:spcBef>
                <a:spcPts val="1400"/>
              </a:spcBef>
              <a:buClr>
                <a:srgbClr val="292929"/>
              </a:buClr>
              <a:buFont typeface="Arial"/>
              <a:buChar char="•"/>
            </a:pPr>
            <a:r>
              <a:rPr b="0" lang="en-US" sz="1800" spc="-1" strike="noStrike" u="sng">
                <a:solidFill>
                  <a:schemeClr val="accent3">
                    <a:lumMod val="25000"/>
                  </a:schemeClr>
                </a:solidFill>
                <a:uFillTx/>
                <a:latin typeface="Abadi"/>
                <a:hlinkClick r:id="rId2"/>
              </a:rPr>
              <a:t>Wiki request</a:t>
            </a:r>
            <a:endParaRPr b="0" lang="en-US" sz="18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1800" spc="-1" strike="noStrike" u="sng">
                <a:solidFill>
                  <a:schemeClr val="accent3">
                    <a:lumMod val="25000"/>
                  </a:schemeClr>
                </a:solidFill>
                <a:uFillTx/>
                <a:latin typeface="Abadi"/>
                <a:hlinkClick r:id="rId3"/>
              </a:rPr>
              <a:t>Columns/variables extraction</a:t>
            </a:r>
            <a:endParaRPr b="0" lang="en-US" sz="18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1800" spc="-1" strike="noStrike" u="sng">
                <a:solidFill>
                  <a:schemeClr val="accent3">
                    <a:lumMod val="25000"/>
                  </a:schemeClr>
                </a:solidFill>
                <a:uFillTx/>
                <a:latin typeface="Abadi"/>
                <a:hlinkClick r:id="rId4"/>
              </a:rPr>
              <a:t>Parsing data frame</a:t>
            </a:r>
            <a:endParaRPr b="0" lang="en-US" sz="18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1800" spc="-1" strike="noStrike" u="sng">
                <a:solidFill>
                  <a:schemeClr val="accent3">
                    <a:lumMod val="25000"/>
                  </a:schemeClr>
                </a:solidFill>
                <a:uFillTx/>
                <a:latin typeface="Abadi"/>
                <a:hlinkClick r:id="rId5"/>
              </a:rPr>
              <a:t>Resulting CSV</a:t>
            </a:r>
            <a:endParaRPr b="0" lang="en-US" sz="1800" spc="-1" strike="noStrike">
              <a:solidFill>
                <a:srgbClr val="000000"/>
              </a:solidFill>
              <a:latin typeface="Arial"/>
            </a:endParaRPr>
          </a:p>
        </p:txBody>
      </p:sp>
      <p:sp>
        <p:nvSpPr>
          <p:cNvPr id="18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188" name="Title 1"/>
          <p:cNvSpPr/>
          <p:nvPr/>
        </p:nvSpPr>
        <p:spPr>
          <a:xfrm>
            <a:off x="922320" y="691200"/>
            <a:ext cx="10513440" cy="54684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pic>
        <p:nvPicPr>
          <p:cNvPr id="189" name="" descr=""/>
          <p:cNvPicPr/>
          <p:nvPr/>
        </p:nvPicPr>
        <p:blipFill>
          <a:blip r:embed="rId6"/>
          <a:stretch/>
        </p:blipFill>
        <p:spPr>
          <a:xfrm>
            <a:off x="7597440" y="1867320"/>
            <a:ext cx="2231640" cy="4075560"/>
          </a:xfrm>
          <a:prstGeom prst="rect">
            <a:avLst/>
          </a:prstGeom>
          <a:ln w="0">
            <a:noFill/>
          </a:ln>
        </p:spPr>
      </p:pic>
      <p:sp>
        <p:nvSpPr>
          <p:cNvPr id="3" name="PlaceHolder 2"/>
          <p:cNvSpPr>
            <a:spLocks noGrp="1"/>
          </p:cNvSpPr>
          <p:nvPr>
            <p:ph type="sldNum" idx="2"/>
          </p:nvPr>
        </p:nvSpPr>
        <p:spPr/>
        <p:txBody>
          <a:bodyPr/>
          <a:p>
            <a:fld id="{4738B1A9-51CF-4E58-8449-09E0BA98612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659</TotalTime>
  <Application>LibreOffice/7.6.2.1$Windows_X86_64 LibreOffice_project/56f7684011345957bbf33a7ee678afaf4d2ba333</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2024-02-07T17:55:22Z</dcterms:modified>
  <cp:revision>209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